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sldIdLst>
    <p:sldId id="256" r:id="rId2"/>
    <p:sldId id="296" r:id="rId3"/>
    <p:sldId id="297" r:id="rId4"/>
    <p:sldId id="298" r:id="rId5"/>
    <p:sldId id="319" r:id="rId6"/>
    <p:sldId id="299" r:id="rId7"/>
    <p:sldId id="300" r:id="rId8"/>
    <p:sldId id="301" r:id="rId9"/>
    <p:sldId id="302" r:id="rId10"/>
    <p:sldId id="303" r:id="rId11"/>
    <p:sldId id="320" r:id="rId12"/>
    <p:sldId id="304" r:id="rId13"/>
    <p:sldId id="305" r:id="rId14"/>
    <p:sldId id="306" r:id="rId15"/>
    <p:sldId id="321" r:id="rId16"/>
    <p:sldId id="307" r:id="rId17"/>
    <p:sldId id="308" r:id="rId18"/>
    <p:sldId id="309" r:id="rId19"/>
    <p:sldId id="310" r:id="rId20"/>
    <p:sldId id="311" r:id="rId21"/>
    <p:sldId id="312" r:id="rId22"/>
    <p:sldId id="313" r:id="rId23"/>
    <p:sldId id="314" r:id="rId24"/>
    <p:sldId id="315" r:id="rId25"/>
    <p:sldId id="316" r:id="rId26"/>
    <p:sldId id="317" r:id="rId27"/>
    <p:sldId id="318" r:id="rId28"/>
    <p:sldId id="260" r:id="rId29"/>
    <p:sldId id="268" r:id="rId30"/>
    <p:sldId id="269" r:id="rId31"/>
    <p:sldId id="270" r:id="rId32"/>
    <p:sldId id="322" r:id="rId3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46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6652FC-DFF8-484C-BD79-5E0D2787D91B}" type="datetimeFigureOut">
              <a:rPr lang="tr-TR" smtClean="0"/>
              <a:t>29.11.2019</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924A27-D5A9-427A-8FCF-F2B362C03FE0}" type="slidenum">
              <a:rPr lang="tr-TR" smtClean="0"/>
              <a:t>‹#›</a:t>
            </a:fld>
            <a:endParaRPr lang="tr-TR"/>
          </a:p>
        </p:txBody>
      </p:sp>
    </p:spTree>
    <p:extLst>
      <p:ext uri="{BB962C8B-B14F-4D97-AF65-F5344CB8AC3E}">
        <p14:creationId xmlns:p14="http://schemas.microsoft.com/office/powerpoint/2010/main" val="267372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B8A8608D-096E-4FC9-9E77-D6882312114E}" type="slidenum">
              <a:rPr lang="tr-TR" smtClean="0"/>
              <a:t>18</a:t>
            </a:fld>
            <a:endParaRPr lang="tr-TR"/>
          </a:p>
        </p:txBody>
      </p:sp>
    </p:spTree>
    <p:extLst>
      <p:ext uri="{BB962C8B-B14F-4D97-AF65-F5344CB8AC3E}">
        <p14:creationId xmlns:p14="http://schemas.microsoft.com/office/powerpoint/2010/main" val="19329341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A23720DD-5B6D-40BF-8493-A6B52D484E6B}" type="datetimeFigureOut">
              <a:rPr lang="tr-TR" smtClean="0"/>
              <a:pPr/>
              <a:t>29.11.2019</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2000" advTm="2000"/>
    </mc:Choice>
    <mc:Fallback>
      <p:transition spd="slow" advTm="2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A23720DD-5B6D-40BF-8493-A6B52D484E6B}" type="datetimeFigureOut">
              <a:rPr lang="tr-TR" smtClean="0"/>
              <a:pPr/>
              <a:t>29.11.2019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mc:AlternateContent xmlns:mc="http://schemas.openxmlformats.org/markup-compatibility/2006">
    <mc:Choice xmlns:p14="http://schemas.microsoft.com/office/powerpoint/2010/main" Requires="p14">
      <p:transition spd="slow" p14:dur="2000" advTm="2000"/>
    </mc:Choice>
    <mc:Fallback>
      <p:transition spd="slow" advTm="2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A23720DD-5B6D-40BF-8493-A6B52D484E6B}" type="datetimeFigureOut">
              <a:rPr lang="tr-TR" smtClean="0"/>
              <a:pPr/>
              <a:t>29.11.2019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mc:AlternateContent xmlns:mc="http://schemas.openxmlformats.org/markup-compatibility/2006">
    <mc:Choice xmlns:p14="http://schemas.microsoft.com/office/powerpoint/2010/main" Requires="p14">
      <p:transition spd="slow" p14:dur="2000" advTm="2000"/>
    </mc:Choice>
    <mc:Fallback>
      <p:transition spd="slow" advTm="2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A23720DD-5B6D-40BF-8493-A6B52D484E6B}" type="datetimeFigureOut">
              <a:rPr lang="tr-TR" smtClean="0"/>
              <a:pPr/>
              <a:t>29.11.2019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mc:AlternateContent xmlns:mc="http://schemas.openxmlformats.org/markup-compatibility/2006">
    <mc:Choice xmlns:p14="http://schemas.microsoft.com/office/powerpoint/2010/main" Requires="p14">
      <p:transition spd="slow" p14:dur="2000" advTm="2000"/>
    </mc:Choice>
    <mc:Fallback>
      <p:transition spd="slow" advTm="2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pPr/>
              <a:t>29.11.2019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2000" advTm="2000"/>
    </mc:Choice>
    <mc:Fallback>
      <p:transition spd="slow" advTm="2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A23720DD-5B6D-40BF-8493-A6B52D484E6B}" type="datetimeFigureOut">
              <a:rPr lang="tr-TR" smtClean="0"/>
              <a:pPr/>
              <a:t>29.11.2019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mc:AlternateContent xmlns:mc="http://schemas.openxmlformats.org/markup-compatibility/2006">
    <mc:Choice xmlns:p14="http://schemas.microsoft.com/office/powerpoint/2010/main" Requires="p14">
      <p:transition spd="slow" p14:dur="2000" advTm="2000"/>
    </mc:Choice>
    <mc:Fallback>
      <p:transition spd="slow" advTm="2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A23720DD-5B6D-40BF-8493-A6B52D484E6B}" type="datetimeFigureOut">
              <a:rPr lang="tr-TR" smtClean="0"/>
              <a:pPr/>
              <a:t>29.11.2019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mc:AlternateContent xmlns:mc="http://schemas.openxmlformats.org/markup-compatibility/2006">
    <mc:Choice xmlns:p14="http://schemas.microsoft.com/office/powerpoint/2010/main" Requires="p14">
      <p:transition spd="slow" p14:dur="2000" advTm="2000"/>
    </mc:Choice>
    <mc:Fallback>
      <p:transition spd="slow" advTm="2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A23720DD-5B6D-40BF-8493-A6B52D484E6B}" type="datetimeFigureOut">
              <a:rPr lang="tr-TR" smtClean="0"/>
              <a:pPr/>
              <a:t>29.11.2019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mc:AlternateContent xmlns:mc="http://schemas.openxmlformats.org/markup-compatibility/2006">
    <mc:Choice xmlns:p14="http://schemas.microsoft.com/office/powerpoint/2010/main" Requires="p14">
      <p:transition spd="slow" p14:dur="2000" advTm="2000"/>
    </mc:Choice>
    <mc:Fallback>
      <p:transition spd="slow" advTm="2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pPr/>
              <a:t>29.11.2019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mc:AlternateContent xmlns:mc="http://schemas.openxmlformats.org/markup-compatibility/2006">
    <mc:Choice xmlns:p14="http://schemas.microsoft.com/office/powerpoint/2010/main" Requires="p14">
      <p:transition spd="slow" p14:dur="2000" advTm="2000"/>
    </mc:Choice>
    <mc:Fallback>
      <p:transition spd="slow" advTm="2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A23720DD-5B6D-40BF-8493-A6B52D484E6B}" type="datetimeFigureOut">
              <a:rPr lang="tr-TR" smtClean="0"/>
              <a:pPr/>
              <a:t>29.11.2019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mc:AlternateContent xmlns:mc="http://schemas.openxmlformats.org/markup-compatibility/2006">
    <mc:Choice xmlns:p14="http://schemas.microsoft.com/office/powerpoint/2010/main" Requires="p14">
      <p:transition spd="slow" p14:dur="2000" advTm="2000"/>
    </mc:Choice>
    <mc:Fallback>
      <p:transition spd="slow" advTm="2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pPr/>
              <a:t>29.11.2019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F302176B-0E47-46AC-8F43-DAB4B8A37D06}"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mc:AlternateContent xmlns:mc="http://schemas.openxmlformats.org/markup-compatibility/2006">
    <mc:Choice xmlns:p14="http://schemas.microsoft.com/office/powerpoint/2010/main" Requires="p14">
      <p:transition spd="slow" p14:dur="2000" advTm="2000"/>
    </mc:Choice>
    <mc:Fallback>
      <p:transition spd="slow" advTm="20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23720DD-5B6D-40BF-8493-A6B52D484E6B}" type="datetimeFigureOut">
              <a:rPr lang="tr-TR" smtClean="0"/>
              <a:pPr/>
              <a:t>29.11.2019</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302176B-0E47-46AC-8F43-DAB4B8A37D06}"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slow" p14:dur="2000" advTm="2000"/>
    </mc:Choice>
    <mc:Fallback>
      <p:transition spd="slow" advTm="2000"/>
    </mc:Fallback>
  </mc:AlternateConten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0" y="0"/>
            <a:ext cx="9144000" cy="3043222"/>
          </a:xfrm>
        </p:spPr>
        <p:txBody>
          <a:bodyPr>
            <a:normAutofit/>
          </a:bodyPr>
          <a:lstStyle/>
          <a:p>
            <a:pPr algn="ctr"/>
            <a:r>
              <a:rPr lang="tr-TR" sz="4800" dirty="0" smtClean="0">
                <a:latin typeface="+mn-lt"/>
              </a:rPr>
              <a:t>ÇAY MYO’NUN ÇAY İLÇESİNE EKONOMİK VE SOSYAL AÇIDAN KATKILARI</a:t>
            </a:r>
            <a:endParaRPr lang="tr-TR" sz="4800" dirty="0">
              <a:latin typeface="+mn-lt"/>
            </a:endParaRPr>
          </a:p>
        </p:txBody>
      </p:sp>
      <p:sp>
        <p:nvSpPr>
          <p:cNvPr id="3" name="Alt Başlık 2"/>
          <p:cNvSpPr>
            <a:spLocks noGrp="1"/>
          </p:cNvSpPr>
          <p:nvPr>
            <p:ph type="subTitle" idx="1"/>
          </p:nvPr>
        </p:nvSpPr>
        <p:spPr>
          <a:xfrm>
            <a:off x="0" y="3228536"/>
            <a:ext cx="9144000" cy="3368816"/>
          </a:xfrm>
        </p:spPr>
        <p:txBody>
          <a:bodyPr>
            <a:normAutofit/>
          </a:bodyPr>
          <a:lstStyle/>
          <a:p>
            <a:pPr algn="ctr"/>
            <a:endParaRPr lang="tr-TR" dirty="0" smtClean="0"/>
          </a:p>
          <a:p>
            <a:pPr algn="ctr"/>
            <a:r>
              <a:rPr lang="tr-TR" sz="3600" dirty="0" smtClean="0"/>
              <a:t>PROF.DR. HÜSEYİN KOÇAK</a:t>
            </a:r>
          </a:p>
          <a:p>
            <a:pPr algn="ctr"/>
            <a:r>
              <a:rPr lang="tr-TR" sz="3600" dirty="0" smtClean="0"/>
              <a:t>AFYON KOCATEPE ÜNİVERSİTESİ</a:t>
            </a:r>
          </a:p>
          <a:p>
            <a:pPr algn="ctr"/>
            <a:r>
              <a:rPr lang="tr-TR" sz="3600" dirty="0" smtClean="0"/>
              <a:t>SOSYOLOJİ BÖL.</a:t>
            </a:r>
            <a:endParaRPr lang="tr-TR" sz="3600" dirty="0"/>
          </a:p>
        </p:txBody>
      </p:sp>
    </p:spTree>
    <p:extLst>
      <p:ext uri="{BB962C8B-B14F-4D97-AF65-F5344CB8AC3E}">
        <p14:creationId xmlns:p14="http://schemas.microsoft.com/office/powerpoint/2010/main" val="667374224"/>
      </p:ext>
    </p:extLst>
  </p:cSld>
  <p:clrMapOvr>
    <a:masterClrMapping/>
  </p:clrMapOvr>
  <mc:AlternateContent xmlns:mc="http://schemas.openxmlformats.org/markup-compatibility/2006">
    <mc:Choice xmlns:p14="http://schemas.microsoft.com/office/powerpoint/2010/main" Requires="p14">
      <p:transition spd="slow" p14:dur="2000" advTm="2000"/>
    </mc:Choice>
    <mc:Fallback>
      <p:transition spd="slow" advTm="200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0" y="0"/>
            <a:ext cx="9144000" cy="6858000"/>
          </a:xfrm>
        </p:spPr>
        <p:txBody>
          <a:bodyPr>
            <a:normAutofit/>
          </a:bodyPr>
          <a:lstStyle/>
          <a:p>
            <a:pPr algn="just"/>
            <a:r>
              <a:rPr lang="tr-TR" sz="5400" dirty="0" smtClean="0"/>
              <a:t>Günümüzde</a:t>
            </a:r>
            <a:r>
              <a:rPr lang="tr-TR" sz="5400" dirty="0"/>
              <a:t>, toplumun ihtiyaçları, beklentileri ve değişim süreçleri oldukça </a:t>
            </a:r>
            <a:r>
              <a:rPr lang="tr-TR" sz="5400" dirty="0" smtClean="0"/>
              <a:t>hızlı yaşanmaktadır. </a:t>
            </a:r>
            <a:r>
              <a:rPr lang="tr-TR" sz="5400" dirty="0"/>
              <a:t>Üniversiteler </a:t>
            </a:r>
            <a:r>
              <a:rPr lang="tr-TR" sz="5400" dirty="0" smtClean="0"/>
              <a:t>de, </a:t>
            </a:r>
            <a:r>
              <a:rPr lang="tr-TR" sz="5400" dirty="0"/>
              <a:t>bu değişime katkı sağlayacak kurumların başında gelmektedir. </a:t>
            </a:r>
          </a:p>
        </p:txBody>
      </p:sp>
    </p:spTree>
    <p:extLst>
      <p:ext uri="{BB962C8B-B14F-4D97-AF65-F5344CB8AC3E}">
        <p14:creationId xmlns:p14="http://schemas.microsoft.com/office/powerpoint/2010/main" val="1482806369"/>
      </p:ext>
    </p:extLst>
  </p:cSld>
  <p:clrMapOvr>
    <a:masterClrMapping/>
  </p:clrMapOvr>
  <mc:AlternateContent xmlns:mc="http://schemas.openxmlformats.org/markup-compatibility/2006">
    <mc:Choice xmlns:p14="http://schemas.microsoft.com/office/powerpoint/2010/main" Requires="p14">
      <p:transition spd="slow" p14:dur="2000" advTm="2000"/>
    </mc:Choice>
    <mc:Fallback>
      <p:transition spd="slow" advTm="200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0" y="0"/>
            <a:ext cx="9144000" cy="6857999"/>
          </a:xfrm>
        </p:spPr>
        <p:txBody>
          <a:bodyPr>
            <a:normAutofit/>
          </a:bodyPr>
          <a:lstStyle/>
          <a:p>
            <a:pPr algn="just"/>
            <a:r>
              <a:rPr lang="tr-TR" sz="4000" dirty="0"/>
              <a:t>Artık üniversiteler, piyasanın beklentilerine, bölgesel kalkınmaya, ekonomik ve sosyal yaşama, ürettiği bilgi ve teknolojiyle destek olmakla kalmayıp, bu değişimin sürdürülebilir olmasına da öncülük </a:t>
            </a:r>
            <a:r>
              <a:rPr lang="tr-TR" sz="4000" dirty="0" smtClean="0"/>
              <a:t>etmektedirler. Ayrıca, yaptıkları </a:t>
            </a:r>
            <a:r>
              <a:rPr lang="tr-TR" sz="4000" dirty="0"/>
              <a:t>harcamalar ve istihdam ettikleri personeller bakımından, kuruldukları </a:t>
            </a:r>
            <a:r>
              <a:rPr lang="tr-TR" sz="4000" dirty="0" smtClean="0"/>
              <a:t>kentlere </a:t>
            </a:r>
            <a:r>
              <a:rPr lang="tr-TR" sz="4000" dirty="0"/>
              <a:t>önemli ekonomik katkılar yapmaktadır. </a:t>
            </a:r>
            <a:endParaRPr lang="tr-TR" sz="4000" dirty="0" smtClean="0"/>
          </a:p>
        </p:txBody>
      </p:sp>
    </p:spTree>
    <p:extLst>
      <p:ext uri="{BB962C8B-B14F-4D97-AF65-F5344CB8AC3E}">
        <p14:creationId xmlns:p14="http://schemas.microsoft.com/office/powerpoint/2010/main" val="356791861"/>
      </p:ext>
    </p:extLst>
  </p:cSld>
  <p:clrMapOvr>
    <a:masterClrMapping/>
  </p:clrMapOvr>
  <mc:AlternateContent xmlns:mc="http://schemas.openxmlformats.org/markup-compatibility/2006">
    <mc:Choice xmlns:p14="http://schemas.microsoft.com/office/powerpoint/2010/main" Requires="p14">
      <p:transition spd="slow" p14:dur="2000" advTm="2000"/>
    </mc:Choice>
    <mc:Fallback>
      <p:transition spd="slow" advTm="200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0" y="0"/>
            <a:ext cx="9144000" cy="6858000"/>
          </a:xfrm>
        </p:spPr>
        <p:txBody>
          <a:bodyPr>
            <a:normAutofit/>
          </a:bodyPr>
          <a:lstStyle/>
          <a:p>
            <a:pPr algn="just"/>
            <a:r>
              <a:rPr lang="tr-TR" sz="4000" dirty="0" smtClean="0"/>
              <a:t>Üniversite, </a:t>
            </a:r>
            <a:r>
              <a:rPr lang="tr-TR" sz="4000" dirty="0"/>
              <a:t>öğretim üyeleri ve öğrencilerinin, beslenme, giyinme, barınma, eğlenme ve diğer kişisel </a:t>
            </a:r>
            <a:r>
              <a:rPr lang="tr-TR" sz="4000" dirty="0" smtClean="0"/>
              <a:t>hizmetlerinin </a:t>
            </a:r>
            <a:r>
              <a:rPr lang="tr-TR" sz="4000" dirty="0"/>
              <a:t>karşılanması yolu ile yaptıkları mal ve hizmet alımları, kentin ya da bölgenin gelir ve istihdam durumunu olumlu yönde </a:t>
            </a:r>
            <a:r>
              <a:rPr lang="tr-TR" sz="4000" dirty="0" smtClean="0"/>
              <a:t>etkilemektedir. Dolayısıyla, üniversiteler, bulunduğu </a:t>
            </a:r>
            <a:r>
              <a:rPr lang="tr-TR" sz="4000" dirty="0"/>
              <a:t>kentlerin </a:t>
            </a:r>
            <a:r>
              <a:rPr lang="tr-TR" sz="4000" dirty="0" smtClean="0"/>
              <a:t>ekonomik </a:t>
            </a:r>
            <a:r>
              <a:rPr lang="tr-TR" sz="4000" dirty="0"/>
              <a:t>ve toplumsal yapısını </a:t>
            </a:r>
            <a:r>
              <a:rPr lang="tr-TR" sz="4000" dirty="0" smtClean="0"/>
              <a:t>değiştirmektedir.</a:t>
            </a:r>
            <a:endParaRPr lang="tr-TR" sz="4000" dirty="0"/>
          </a:p>
        </p:txBody>
      </p:sp>
    </p:spTree>
    <p:extLst>
      <p:ext uri="{BB962C8B-B14F-4D97-AF65-F5344CB8AC3E}">
        <p14:creationId xmlns:p14="http://schemas.microsoft.com/office/powerpoint/2010/main" val="3364790802"/>
      </p:ext>
    </p:extLst>
  </p:cSld>
  <p:clrMapOvr>
    <a:masterClrMapping/>
  </p:clrMapOvr>
  <mc:AlternateContent xmlns:mc="http://schemas.openxmlformats.org/markup-compatibility/2006">
    <mc:Choice xmlns:p14="http://schemas.microsoft.com/office/powerpoint/2010/main" Requires="p14">
      <p:transition spd="slow" p14:dur="2000" advTm="2000"/>
    </mc:Choice>
    <mc:Fallback>
      <p:transition spd="slow" advTm="200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0" y="0"/>
            <a:ext cx="9144000" cy="6858000"/>
          </a:xfrm>
        </p:spPr>
        <p:txBody>
          <a:bodyPr>
            <a:normAutofit lnSpcReduction="10000"/>
          </a:bodyPr>
          <a:lstStyle/>
          <a:p>
            <a:pPr algn="just"/>
            <a:r>
              <a:rPr lang="tr-TR" sz="4400" dirty="0" smtClean="0"/>
              <a:t>Bunun birlikte, yükseköğretim </a:t>
            </a:r>
            <a:r>
              <a:rPr lang="tr-TR" sz="4400" dirty="0"/>
              <a:t>kurumlarının, bulundukları yerlere katkı sağlayıp sağlamadığı konusu tartışılmaktadır. Kimileri </a:t>
            </a:r>
            <a:r>
              <a:rPr lang="tr-TR" sz="4400" dirty="0" smtClean="0"/>
              <a:t>üniversitelerin, </a:t>
            </a:r>
            <a:r>
              <a:rPr lang="tr-TR" sz="4400" dirty="0"/>
              <a:t>yalnızca belli koşullara sahip büyük kentlerde kurulmasının doğru olacağını iddia etmesine karşın, kimileri taşrada kurulan bu kurumların </a:t>
            </a:r>
            <a:r>
              <a:rPr lang="tr-TR" sz="4400" dirty="0" smtClean="0"/>
              <a:t>o yörelere </a:t>
            </a:r>
            <a:r>
              <a:rPr lang="tr-TR" sz="4400" dirty="0"/>
              <a:t>önemli katkılar sunduğunu iddia etmektedir. </a:t>
            </a:r>
          </a:p>
        </p:txBody>
      </p:sp>
    </p:spTree>
    <p:extLst>
      <p:ext uri="{BB962C8B-B14F-4D97-AF65-F5344CB8AC3E}">
        <p14:creationId xmlns:p14="http://schemas.microsoft.com/office/powerpoint/2010/main" val="3213257791"/>
      </p:ext>
    </p:extLst>
  </p:cSld>
  <p:clrMapOvr>
    <a:masterClrMapping/>
  </p:clrMapOvr>
  <mc:AlternateContent xmlns:mc="http://schemas.openxmlformats.org/markup-compatibility/2006">
    <mc:Choice xmlns:p14="http://schemas.microsoft.com/office/powerpoint/2010/main" Requires="p14">
      <p:transition spd="slow" p14:dur="2000" advTm="2000"/>
    </mc:Choice>
    <mc:Fallback>
      <p:transition spd="slow" advTm="200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0" y="0"/>
            <a:ext cx="9144000" cy="6741368"/>
          </a:xfrm>
        </p:spPr>
        <p:txBody>
          <a:bodyPr>
            <a:normAutofit/>
          </a:bodyPr>
          <a:lstStyle/>
          <a:p>
            <a:pPr algn="just"/>
            <a:r>
              <a:rPr lang="tr-TR" sz="4200" dirty="0"/>
              <a:t>Bu çalışma, özünde, yükseköğretim </a:t>
            </a:r>
            <a:r>
              <a:rPr lang="tr-TR" sz="4200" dirty="0" smtClean="0"/>
              <a:t>kurumlarının </a:t>
            </a:r>
            <a:r>
              <a:rPr lang="tr-TR" sz="4200" dirty="0"/>
              <a:t>ülke geneline yayılmasının önemini vurgulamakla </a:t>
            </a:r>
            <a:r>
              <a:rPr lang="tr-TR" sz="4200" dirty="0" smtClean="0"/>
              <a:t>birlikte, </a:t>
            </a:r>
            <a:r>
              <a:rPr lang="tr-TR" sz="4200" dirty="0"/>
              <a:t>çeşitli sorunları da dile getirmektedir. Bu kurumların, yöreye, ekonomik ve kültürel anlamda katkısı yerel halk tarafından açıkça belirtilmekle birlikte, öğrenci ve eğitim kalitesinde görülen bazı eksikler de dile getirilmektedir. </a:t>
            </a:r>
          </a:p>
        </p:txBody>
      </p:sp>
    </p:spTree>
    <p:extLst>
      <p:ext uri="{BB962C8B-B14F-4D97-AF65-F5344CB8AC3E}">
        <p14:creationId xmlns:p14="http://schemas.microsoft.com/office/powerpoint/2010/main" val="3167835199"/>
      </p:ext>
    </p:extLst>
  </p:cSld>
  <p:clrMapOvr>
    <a:masterClrMapping/>
  </p:clrMapOvr>
  <mc:AlternateContent xmlns:mc="http://schemas.openxmlformats.org/markup-compatibility/2006">
    <mc:Choice xmlns:p14="http://schemas.microsoft.com/office/powerpoint/2010/main" Requires="p14">
      <p:transition spd="slow" p14:dur="2000" advTm="2000"/>
    </mc:Choice>
    <mc:Fallback>
      <p:transition spd="slow" advTm="200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0" y="0"/>
            <a:ext cx="9144000" cy="6857999"/>
          </a:xfrm>
        </p:spPr>
        <p:txBody>
          <a:bodyPr>
            <a:noAutofit/>
          </a:bodyPr>
          <a:lstStyle/>
          <a:p>
            <a:pPr algn="just"/>
            <a:r>
              <a:rPr lang="tr-TR" sz="4800" dirty="0"/>
              <a:t>Yükseköğretimin ve eğitim sisteminin genel sorunları, bu çalışmanın kapsamı dışındadır. </a:t>
            </a:r>
            <a:r>
              <a:rPr lang="tr-TR" sz="4800" dirty="0" smtClean="0"/>
              <a:t>Çalışmada, öncelikle </a:t>
            </a:r>
            <a:r>
              <a:rPr lang="tr-TR" sz="4800" dirty="0"/>
              <a:t>Çay Meslek Yüksek Okulu ile ilgili genel bilgi ve değerlendirmelere </a:t>
            </a:r>
            <a:r>
              <a:rPr lang="tr-TR" sz="4800" dirty="0" smtClean="0"/>
              <a:t>ve Çay ilçesine ekonomik ve sosyal açıdan yaptığı katkılara </a:t>
            </a:r>
            <a:r>
              <a:rPr lang="tr-TR" sz="4800" dirty="0"/>
              <a:t>yer verilmektedir.</a:t>
            </a:r>
          </a:p>
        </p:txBody>
      </p:sp>
    </p:spTree>
    <p:extLst>
      <p:ext uri="{BB962C8B-B14F-4D97-AF65-F5344CB8AC3E}">
        <p14:creationId xmlns:p14="http://schemas.microsoft.com/office/powerpoint/2010/main" val="1882711764"/>
      </p:ext>
    </p:extLst>
  </p:cSld>
  <p:clrMapOvr>
    <a:masterClrMapping/>
  </p:clrMapOvr>
  <mc:AlternateContent xmlns:mc="http://schemas.openxmlformats.org/markup-compatibility/2006">
    <mc:Choice xmlns:p14="http://schemas.microsoft.com/office/powerpoint/2010/main" Requires="p14">
      <p:transition spd="slow" p14:dur="2000" advTm="2000"/>
    </mc:Choice>
    <mc:Fallback>
      <p:transition spd="slow" advTm="200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1556792"/>
          </a:xfrm>
        </p:spPr>
        <p:txBody>
          <a:bodyPr>
            <a:noAutofit/>
          </a:bodyPr>
          <a:lstStyle/>
          <a:p>
            <a:pPr algn="ctr"/>
            <a:r>
              <a:rPr lang="tr-TR" sz="4000" b="1" dirty="0"/>
              <a:t>TAŞRADA ÜNİVERSİTE KURULMASINA İLİŞKİN TARTIŞMALAR</a:t>
            </a:r>
            <a:endParaRPr lang="tr-TR" sz="4000" dirty="0"/>
          </a:p>
        </p:txBody>
      </p:sp>
      <p:sp>
        <p:nvSpPr>
          <p:cNvPr id="3" name="İçerik Yer Tutucusu 2"/>
          <p:cNvSpPr>
            <a:spLocks noGrp="1"/>
          </p:cNvSpPr>
          <p:nvPr>
            <p:ph idx="1"/>
          </p:nvPr>
        </p:nvSpPr>
        <p:spPr>
          <a:xfrm>
            <a:off x="0" y="1556792"/>
            <a:ext cx="9144000" cy="5112568"/>
          </a:xfrm>
        </p:spPr>
        <p:txBody>
          <a:bodyPr>
            <a:noAutofit/>
          </a:bodyPr>
          <a:lstStyle/>
          <a:p>
            <a:pPr algn="just"/>
            <a:r>
              <a:rPr lang="tr-TR" sz="4000" dirty="0" smtClean="0"/>
              <a:t>Bir görüşe göre, </a:t>
            </a:r>
            <a:r>
              <a:rPr lang="tr-TR" sz="4000" dirty="0"/>
              <a:t>yükseköğretim kurumlarının ancak büyük kentlerde kurulmasının yararlı </a:t>
            </a:r>
            <a:r>
              <a:rPr lang="tr-TR" sz="4000" dirty="0" smtClean="0"/>
              <a:t>olabileceği, </a:t>
            </a:r>
            <a:r>
              <a:rPr lang="tr-TR" sz="4000" dirty="0"/>
              <a:t>alt yapı ve öğretim elemanı açısından yetersiz </a:t>
            </a:r>
            <a:r>
              <a:rPr lang="tr-TR" sz="4000" dirty="0" smtClean="0"/>
              <a:t>yerleşmelere </a:t>
            </a:r>
            <a:r>
              <a:rPr lang="tr-TR" sz="4000" dirty="0"/>
              <a:t>kurulan yükseköğretim </a:t>
            </a:r>
            <a:r>
              <a:rPr lang="tr-TR" sz="4000" dirty="0" smtClean="0"/>
              <a:t>kurumlarının, yöreye </a:t>
            </a:r>
            <a:r>
              <a:rPr lang="tr-TR" sz="4000" dirty="0"/>
              <a:t>yarardan çok zarar </a:t>
            </a:r>
            <a:r>
              <a:rPr lang="tr-TR" sz="4000" dirty="0" smtClean="0"/>
              <a:t>getireceği </a:t>
            </a:r>
            <a:r>
              <a:rPr lang="tr-TR" sz="4000" dirty="0"/>
              <a:t>ve kaynak israfı </a:t>
            </a:r>
            <a:r>
              <a:rPr lang="tr-TR" sz="4000" dirty="0" smtClean="0"/>
              <a:t>olacağı </a:t>
            </a:r>
            <a:r>
              <a:rPr lang="tr-TR" sz="4000" dirty="0"/>
              <a:t>iddia </a:t>
            </a:r>
            <a:r>
              <a:rPr lang="tr-TR" sz="4000" dirty="0" smtClean="0"/>
              <a:t>edilmektedir</a:t>
            </a:r>
            <a:r>
              <a:rPr lang="tr-TR" sz="4000" dirty="0"/>
              <a:t>. </a:t>
            </a:r>
            <a:endParaRPr lang="tr-TR" sz="4000" dirty="0" smtClean="0"/>
          </a:p>
        </p:txBody>
      </p:sp>
    </p:spTree>
    <p:extLst>
      <p:ext uri="{BB962C8B-B14F-4D97-AF65-F5344CB8AC3E}">
        <p14:creationId xmlns:p14="http://schemas.microsoft.com/office/powerpoint/2010/main" val="3044271521"/>
      </p:ext>
    </p:extLst>
  </p:cSld>
  <p:clrMapOvr>
    <a:masterClrMapping/>
  </p:clrMapOvr>
  <mc:AlternateContent xmlns:mc="http://schemas.openxmlformats.org/markup-compatibility/2006">
    <mc:Choice xmlns:p14="http://schemas.microsoft.com/office/powerpoint/2010/main" Requires="p14">
      <p:transition spd="slow" p14:dur="2000" advTm="2000"/>
    </mc:Choice>
    <mc:Fallback>
      <p:transition spd="slow" advTm="200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0" y="116632"/>
            <a:ext cx="8964488" cy="6552728"/>
          </a:xfrm>
        </p:spPr>
        <p:txBody>
          <a:bodyPr>
            <a:normAutofit fontScale="85000" lnSpcReduction="10000"/>
          </a:bodyPr>
          <a:lstStyle/>
          <a:p>
            <a:pPr algn="just"/>
            <a:r>
              <a:rPr lang="tr-TR" sz="5400" dirty="0"/>
              <a:t>Diğer </a:t>
            </a:r>
            <a:r>
              <a:rPr lang="tr-TR" sz="5400" dirty="0" smtClean="0"/>
              <a:t>görüş </a:t>
            </a:r>
            <a:r>
              <a:rPr lang="tr-TR" sz="5400" dirty="0"/>
              <a:t>ise, yükseköğretim olanaklarından yararlanmada kolaylık olması </a:t>
            </a:r>
            <a:r>
              <a:rPr lang="tr-TR" sz="5400" dirty="0" smtClean="0"/>
              <a:t>açısından, </a:t>
            </a:r>
            <a:r>
              <a:rPr lang="tr-TR" sz="5400" dirty="0"/>
              <a:t>bu </a:t>
            </a:r>
            <a:r>
              <a:rPr lang="tr-TR" sz="5400" dirty="0" smtClean="0"/>
              <a:t>kurumların, </a:t>
            </a:r>
            <a:r>
              <a:rPr lang="tr-TR" sz="5400" dirty="0"/>
              <a:t>tüm bölgelere belli bir denge gözetilerek yaygınlaştırılması gerektiğini iddia etmektedir. Bu çerçevede, özellikle son </a:t>
            </a:r>
            <a:r>
              <a:rPr lang="tr-TR" sz="5400" dirty="0" smtClean="0"/>
              <a:t>25-30 </a:t>
            </a:r>
            <a:r>
              <a:rPr lang="tr-TR" sz="5400" dirty="0"/>
              <a:t>yıl içinde üniversite sayısında kademe kademe bir artış yaşanmıştır. </a:t>
            </a:r>
          </a:p>
          <a:p>
            <a:endParaRPr lang="tr-TR" dirty="0"/>
          </a:p>
        </p:txBody>
      </p:sp>
    </p:spTree>
    <p:extLst>
      <p:ext uri="{BB962C8B-B14F-4D97-AF65-F5344CB8AC3E}">
        <p14:creationId xmlns:p14="http://schemas.microsoft.com/office/powerpoint/2010/main" val="477761504"/>
      </p:ext>
    </p:extLst>
  </p:cSld>
  <p:clrMapOvr>
    <a:masterClrMapping/>
  </p:clrMapOvr>
  <mc:AlternateContent xmlns:mc="http://schemas.openxmlformats.org/markup-compatibility/2006">
    <mc:Choice xmlns:p14="http://schemas.microsoft.com/office/powerpoint/2010/main" Requires="p14">
      <p:transition spd="slow" p14:dur="2000" advTm="2000"/>
    </mc:Choice>
    <mc:Fallback>
      <p:transition spd="slow" advTm="2000"/>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0" y="0"/>
            <a:ext cx="9144000" cy="6858000"/>
          </a:xfrm>
        </p:spPr>
        <p:txBody>
          <a:bodyPr>
            <a:noAutofit/>
          </a:bodyPr>
          <a:lstStyle/>
          <a:p>
            <a:pPr algn="just"/>
            <a:r>
              <a:rPr lang="tr-TR" sz="4000" dirty="0" smtClean="0"/>
              <a:t>Bu </a:t>
            </a:r>
            <a:r>
              <a:rPr lang="tr-TR" sz="4000" dirty="0"/>
              <a:t>konuda orta bir yol izlenerek, ihtiyaçlar ve imkanlar çerçevesinde rasyonel bir tutum </a:t>
            </a:r>
            <a:r>
              <a:rPr lang="tr-TR" sz="4000" dirty="0" smtClean="0"/>
              <a:t>izlenmelidir</a:t>
            </a:r>
            <a:r>
              <a:rPr lang="tr-TR" sz="4000" dirty="0"/>
              <a:t>. Ülkemizde </a:t>
            </a:r>
            <a:r>
              <a:rPr lang="tr-TR" sz="4000" dirty="0" smtClean="0"/>
              <a:t>yükseköğretim kurumlarının </a:t>
            </a:r>
            <a:r>
              <a:rPr lang="tr-TR" sz="4000" dirty="0"/>
              <a:t>ülke yüzeyine yaygınlaştırılması fikri önemli olmakla </a:t>
            </a:r>
            <a:r>
              <a:rPr lang="tr-TR" sz="4000" dirty="0" smtClean="0"/>
              <a:t>birlikte, </a:t>
            </a:r>
            <a:r>
              <a:rPr lang="tr-TR" sz="4000" b="1" dirty="0"/>
              <a:t>kervan yolda dizilir </a:t>
            </a:r>
            <a:r>
              <a:rPr lang="tr-TR" sz="4000" dirty="0"/>
              <a:t>mantığından da vazgeçilmelidir. Asgari koşullar </a:t>
            </a:r>
            <a:r>
              <a:rPr lang="tr-TR" sz="4000" dirty="0" smtClean="0"/>
              <a:t>gerçekleştirilmeden, </a:t>
            </a:r>
            <a:r>
              <a:rPr lang="tr-TR" sz="4000" dirty="0"/>
              <a:t>popülist söylemlerle yükseköğretim kurumu </a:t>
            </a:r>
            <a:r>
              <a:rPr lang="tr-TR" sz="4000" dirty="0" smtClean="0"/>
              <a:t>açmak, </a:t>
            </a:r>
            <a:r>
              <a:rPr lang="tr-TR" sz="4000" dirty="0"/>
              <a:t>fayda yerine zarar </a:t>
            </a:r>
            <a:r>
              <a:rPr lang="tr-TR" sz="4000" dirty="0" smtClean="0"/>
              <a:t>verebilir</a:t>
            </a:r>
            <a:r>
              <a:rPr lang="tr-TR" sz="4000" dirty="0"/>
              <a:t>.</a:t>
            </a:r>
          </a:p>
        </p:txBody>
      </p:sp>
    </p:spTree>
    <p:extLst>
      <p:ext uri="{BB962C8B-B14F-4D97-AF65-F5344CB8AC3E}">
        <p14:creationId xmlns:p14="http://schemas.microsoft.com/office/powerpoint/2010/main" val="3989532091"/>
      </p:ext>
    </p:extLst>
  </p:cSld>
  <p:clrMapOvr>
    <a:masterClrMapping/>
  </p:clrMapOvr>
  <mc:AlternateContent xmlns:mc="http://schemas.openxmlformats.org/markup-compatibility/2006">
    <mc:Choice xmlns:p14="http://schemas.microsoft.com/office/powerpoint/2010/main" Requires="p14">
      <p:transition spd="slow" p14:dur="2000" advTm="2000"/>
    </mc:Choice>
    <mc:Fallback>
      <p:transition spd="slow" advTm="2000"/>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0" y="0"/>
            <a:ext cx="9144000" cy="6741368"/>
          </a:xfrm>
        </p:spPr>
        <p:txBody>
          <a:bodyPr>
            <a:normAutofit/>
          </a:bodyPr>
          <a:lstStyle/>
          <a:p>
            <a:pPr algn="just"/>
            <a:r>
              <a:rPr lang="tr-TR" sz="3800" dirty="0"/>
              <a:t>Kalkınmakta olan ülkelerde, eğitime sihirli güç olarak bakılır. Kaliteli bir eğitimin gerçekleştirilebilmesi ve </a:t>
            </a:r>
            <a:r>
              <a:rPr lang="tr-TR" sz="3800" dirty="0" smtClean="0"/>
              <a:t>yaygınlaştırılması, </a:t>
            </a:r>
            <a:r>
              <a:rPr lang="tr-TR" sz="3800" dirty="0"/>
              <a:t>büyük emek ve harcama gerektirir. Bununla birlikte, yeniliklerin ve teknolojinin toplumlarda doğru </a:t>
            </a:r>
            <a:r>
              <a:rPr lang="tr-TR" sz="3800" dirty="0" smtClean="0"/>
              <a:t>sindirilebilmesi, </a:t>
            </a:r>
            <a:r>
              <a:rPr lang="tr-TR" sz="3800" dirty="0"/>
              <a:t>iyi yetişmiş </a:t>
            </a:r>
            <a:r>
              <a:rPr lang="tr-TR" sz="3800" b="1" dirty="0"/>
              <a:t>ara eleman</a:t>
            </a:r>
            <a:r>
              <a:rPr lang="tr-TR" sz="3800" dirty="0"/>
              <a:t> gücü ile yakından ilgilidir. Bu </a:t>
            </a:r>
            <a:r>
              <a:rPr lang="tr-TR" sz="3800" dirty="0" smtClean="0"/>
              <a:t>çerçevede, </a:t>
            </a:r>
            <a:r>
              <a:rPr lang="tr-TR" sz="3800" dirty="0"/>
              <a:t>meslek yüksekokullarının ülke ekonomisinin geleceğinde ve kentsel gelişmede oynadığı rol çok önemlidir. </a:t>
            </a:r>
          </a:p>
          <a:p>
            <a:endParaRPr lang="tr-TR" dirty="0"/>
          </a:p>
        </p:txBody>
      </p:sp>
    </p:spTree>
    <p:extLst>
      <p:ext uri="{BB962C8B-B14F-4D97-AF65-F5344CB8AC3E}">
        <p14:creationId xmlns:p14="http://schemas.microsoft.com/office/powerpoint/2010/main" val="3734619478"/>
      </p:ext>
    </p:extLst>
  </p:cSld>
  <p:clrMapOvr>
    <a:masterClrMapping/>
  </p:clrMapOvr>
  <mc:AlternateContent xmlns:mc="http://schemas.openxmlformats.org/markup-compatibility/2006">
    <mc:Choice xmlns:p14="http://schemas.microsoft.com/office/powerpoint/2010/main" Requires="p14">
      <p:transition spd="slow" p14:dur="2000" advTm="2000"/>
    </mc:Choice>
    <mc:Fallback>
      <p:transition spd="slow" advTm="2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0" y="0"/>
            <a:ext cx="9144000" cy="6858000"/>
          </a:xfrm>
        </p:spPr>
        <p:txBody>
          <a:bodyPr>
            <a:noAutofit/>
          </a:bodyPr>
          <a:lstStyle/>
          <a:p>
            <a:pPr algn="just"/>
            <a:r>
              <a:rPr lang="tr-TR" sz="4800" dirty="0" smtClean="0"/>
              <a:t>Bu bildiride, genelde taşrada yükseköğretim kurumları kurulmasına ilişkin tartışmalara atıf yapılarak, özelde Afyon Kocatepe Üniversitesi,  Çay Meslek Yüksekokulu’nun ekonomik ve sosyal açıdan Çay ilçesine katkıları üzerinden değerlendirmeler yapılacaktır. </a:t>
            </a:r>
          </a:p>
        </p:txBody>
      </p:sp>
    </p:spTree>
    <p:extLst>
      <p:ext uri="{BB962C8B-B14F-4D97-AF65-F5344CB8AC3E}">
        <p14:creationId xmlns:p14="http://schemas.microsoft.com/office/powerpoint/2010/main" val="2775363186"/>
      </p:ext>
    </p:extLst>
  </p:cSld>
  <p:clrMapOvr>
    <a:masterClrMapping/>
  </p:clrMapOvr>
  <mc:AlternateContent xmlns:mc="http://schemas.openxmlformats.org/markup-compatibility/2006">
    <mc:Choice xmlns:p14="http://schemas.microsoft.com/office/powerpoint/2010/main" Requires="p14">
      <p:transition spd="slow" p14:dur="2000" advTm="2000"/>
    </mc:Choice>
    <mc:Fallback>
      <p:transition spd="slow" advTm="2000"/>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0" y="0"/>
            <a:ext cx="9144000" cy="6858000"/>
          </a:xfrm>
        </p:spPr>
        <p:txBody>
          <a:bodyPr>
            <a:normAutofit/>
          </a:bodyPr>
          <a:lstStyle/>
          <a:p>
            <a:pPr algn="just"/>
            <a:r>
              <a:rPr lang="tr-TR" sz="4000" dirty="0"/>
              <a:t>Hızla değişen dünya koşullarının ortaya çıkardığı eğitim talebine karşı hazırlıklı olunmazsa, hızla artan nüfusun gerektirdiği okullaşma oranı gerçekleşemez. Fiziksel koşullar yeterli </a:t>
            </a:r>
            <a:r>
              <a:rPr lang="tr-TR" sz="4000" dirty="0" smtClean="0"/>
              <a:t>olmadıkça, </a:t>
            </a:r>
            <a:r>
              <a:rPr lang="tr-TR" sz="4000" dirty="0"/>
              <a:t>üniversitenin bütçe olanakları arttırılmadıkça, öğretim elemanlarının özlük haklarında iyileştirmeler </a:t>
            </a:r>
            <a:r>
              <a:rPr lang="tr-TR" sz="4000" dirty="0" smtClean="0"/>
              <a:t>sağlanmadıkça, </a:t>
            </a:r>
            <a:r>
              <a:rPr lang="tr-TR" sz="4000" dirty="0"/>
              <a:t>üniversitelerden istenen düzeyde yararlanılabilme olasılığı azalmaktadır.</a:t>
            </a:r>
          </a:p>
          <a:p>
            <a:endParaRPr lang="tr-TR" dirty="0"/>
          </a:p>
        </p:txBody>
      </p:sp>
    </p:spTree>
    <p:extLst>
      <p:ext uri="{BB962C8B-B14F-4D97-AF65-F5344CB8AC3E}">
        <p14:creationId xmlns:p14="http://schemas.microsoft.com/office/powerpoint/2010/main" val="2088610427"/>
      </p:ext>
    </p:extLst>
  </p:cSld>
  <p:clrMapOvr>
    <a:masterClrMapping/>
  </p:clrMapOvr>
  <mc:AlternateContent xmlns:mc="http://schemas.openxmlformats.org/markup-compatibility/2006">
    <mc:Choice xmlns:p14="http://schemas.microsoft.com/office/powerpoint/2010/main" Requires="p14">
      <p:transition spd="slow" p14:dur="2000" advTm="2000"/>
    </mc:Choice>
    <mc:Fallback>
      <p:transition spd="slow" advTm="2000"/>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0" y="116632"/>
            <a:ext cx="9144000" cy="6741368"/>
          </a:xfrm>
        </p:spPr>
        <p:txBody>
          <a:bodyPr>
            <a:noAutofit/>
          </a:bodyPr>
          <a:lstStyle/>
          <a:p>
            <a:pPr algn="just"/>
            <a:r>
              <a:rPr lang="tr-TR" sz="4400" dirty="0" smtClean="0"/>
              <a:t>Çay Meslek </a:t>
            </a:r>
            <a:r>
              <a:rPr lang="tr-TR" sz="4400" dirty="0"/>
              <a:t>Yüksekokulunun </a:t>
            </a:r>
            <a:r>
              <a:rPr lang="tr-TR" sz="4400" dirty="0" smtClean="0"/>
              <a:t>kente ekonomik ve sosyal açıdan katkısının </a:t>
            </a:r>
            <a:r>
              <a:rPr lang="tr-TR" sz="4400" dirty="0"/>
              <a:t>irdelendiği bu çalışma bağlamında yapılan derinlemesine görüşmeler ışığında </a:t>
            </a:r>
            <a:r>
              <a:rPr lang="tr-TR" sz="4400" dirty="0" smtClean="0"/>
              <a:t>şu  </a:t>
            </a:r>
            <a:r>
              <a:rPr lang="tr-TR" sz="4400" dirty="0"/>
              <a:t>değerlendirmeler </a:t>
            </a:r>
            <a:r>
              <a:rPr lang="tr-TR" sz="4400" dirty="0" smtClean="0"/>
              <a:t>yapılabilir; Başta Çay ilçesi </a:t>
            </a:r>
            <a:r>
              <a:rPr lang="tr-TR" sz="4400" dirty="0"/>
              <a:t>olmak </a:t>
            </a:r>
            <a:r>
              <a:rPr lang="tr-TR" sz="4400" dirty="0" smtClean="0"/>
              <a:t>üzere, </a:t>
            </a:r>
            <a:r>
              <a:rPr lang="tr-TR" sz="4400" dirty="0"/>
              <a:t>Afyon kent merkezi üniversiteyi benimsemiş ve </a:t>
            </a:r>
            <a:r>
              <a:rPr lang="tr-TR" sz="4400" dirty="0" smtClean="0"/>
              <a:t>üniversite ile daha </a:t>
            </a:r>
            <a:r>
              <a:rPr lang="tr-TR" sz="4400" dirty="0"/>
              <a:t>sağlıklı ilişkiler kurabilmiştir. </a:t>
            </a:r>
          </a:p>
        </p:txBody>
      </p:sp>
    </p:spTree>
    <p:extLst>
      <p:ext uri="{BB962C8B-B14F-4D97-AF65-F5344CB8AC3E}">
        <p14:creationId xmlns:p14="http://schemas.microsoft.com/office/powerpoint/2010/main" val="4073323828"/>
      </p:ext>
    </p:extLst>
  </p:cSld>
  <p:clrMapOvr>
    <a:masterClrMapping/>
  </p:clrMapOvr>
  <mc:AlternateContent xmlns:mc="http://schemas.openxmlformats.org/markup-compatibility/2006">
    <mc:Choice xmlns:p14="http://schemas.microsoft.com/office/powerpoint/2010/main" Requires="p14">
      <p:transition spd="slow" p14:dur="2000" advTm="2000"/>
    </mc:Choice>
    <mc:Fallback>
      <p:transition spd="slow" advTm="2000"/>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0" y="0"/>
            <a:ext cx="9036496" cy="6858000"/>
          </a:xfrm>
        </p:spPr>
        <p:txBody>
          <a:bodyPr>
            <a:normAutofit lnSpcReduction="10000"/>
          </a:bodyPr>
          <a:lstStyle/>
          <a:p>
            <a:pPr algn="just"/>
            <a:r>
              <a:rPr lang="tr-TR" sz="4800" dirty="0"/>
              <a:t>Yöre halkı bu kurumların kendileri için çok önemli olduğunun farkındadır ve daha ileri </a:t>
            </a:r>
            <a:r>
              <a:rPr lang="tr-TR" sz="4800" dirty="0" smtClean="0"/>
              <a:t>isteklerini </a:t>
            </a:r>
            <a:r>
              <a:rPr lang="tr-TR" sz="4800" dirty="0"/>
              <a:t>üniversite yönetimine iletmektedir. Öğrencinin salt para olarak görülmediği, kentin gelişmesine sosyal ve kültürel anlamda da katkıda bulunduğu dile getirilmektedir.</a:t>
            </a:r>
          </a:p>
          <a:p>
            <a:endParaRPr lang="tr-TR" dirty="0"/>
          </a:p>
        </p:txBody>
      </p:sp>
    </p:spTree>
    <p:extLst>
      <p:ext uri="{BB962C8B-B14F-4D97-AF65-F5344CB8AC3E}">
        <p14:creationId xmlns:p14="http://schemas.microsoft.com/office/powerpoint/2010/main" val="2173292249"/>
      </p:ext>
    </p:extLst>
  </p:cSld>
  <p:clrMapOvr>
    <a:masterClrMapping/>
  </p:clrMapOvr>
  <mc:AlternateContent xmlns:mc="http://schemas.openxmlformats.org/markup-compatibility/2006">
    <mc:Choice xmlns:p14="http://schemas.microsoft.com/office/powerpoint/2010/main" Requires="p14">
      <p:transition spd="slow" p14:dur="2000" advTm="2000"/>
    </mc:Choice>
    <mc:Fallback>
      <p:transition spd="slow" advTm="2000"/>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1268760"/>
          </a:xfrm>
        </p:spPr>
        <p:txBody>
          <a:bodyPr>
            <a:normAutofit/>
          </a:bodyPr>
          <a:lstStyle/>
          <a:p>
            <a:r>
              <a:rPr lang="tr-TR" dirty="0" smtClean="0"/>
              <a:t>GENEL DEĞERLENDİRME VE SONUÇ</a:t>
            </a:r>
            <a:endParaRPr lang="tr-TR" dirty="0"/>
          </a:p>
        </p:txBody>
      </p:sp>
      <p:sp>
        <p:nvSpPr>
          <p:cNvPr id="3" name="İçerik Yer Tutucusu 2"/>
          <p:cNvSpPr>
            <a:spLocks noGrp="1"/>
          </p:cNvSpPr>
          <p:nvPr>
            <p:ph idx="1"/>
          </p:nvPr>
        </p:nvSpPr>
        <p:spPr>
          <a:xfrm>
            <a:off x="0" y="1340768"/>
            <a:ext cx="9144000" cy="5400600"/>
          </a:xfrm>
        </p:spPr>
        <p:txBody>
          <a:bodyPr>
            <a:normAutofit fontScale="92500"/>
          </a:bodyPr>
          <a:lstStyle/>
          <a:p>
            <a:pPr algn="just"/>
            <a:r>
              <a:rPr lang="tr-TR" sz="4400" dirty="0"/>
              <a:t>Büyük kentlerin dışında üniversite ve yüksekokul kurulması o yerleşmenin </a:t>
            </a:r>
            <a:r>
              <a:rPr lang="tr-TR" sz="4400" dirty="0" smtClean="0"/>
              <a:t>gelişmesine ve değişimine </a:t>
            </a:r>
            <a:r>
              <a:rPr lang="tr-TR" sz="4400" dirty="0"/>
              <a:t>katkı sağlamaktadır. Burada önemli olan değişimin hızı ve yönüdür. Kimi yerleşmelerde </a:t>
            </a:r>
            <a:r>
              <a:rPr lang="tr-TR" sz="4400" dirty="0" smtClean="0"/>
              <a:t>bu değişim </a:t>
            </a:r>
            <a:r>
              <a:rPr lang="tr-TR" sz="4400" dirty="0"/>
              <a:t>daha hızlı ve olumlu olurken, kimi yerlerde bu biraz daha yavaş gerçekleşmektedir. </a:t>
            </a:r>
          </a:p>
        </p:txBody>
      </p:sp>
    </p:spTree>
    <p:extLst>
      <p:ext uri="{BB962C8B-B14F-4D97-AF65-F5344CB8AC3E}">
        <p14:creationId xmlns:p14="http://schemas.microsoft.com/office/powerpoint/2010/main" val="3708111105"/>
      </p:ext>
    </p:extLst>
  </p:cSld>
  <p:clrMapOvr>
    <a:masterClrMapping/>
  </p:clrMapOvr>
  <mc:AlternateContent xmlns:mc="http://schemas.openxmlformats.org/markup-compatibility/2006">
    <mc:Choice xmlns:p14="http://schemas.microsoft.com/office/powerpoint/2010/main" Requires="p14">
      <p:transition spd="slow" p14:dur="2000" advTm="2000"/>
    </mc:Choice>
    <mc:Fallback>
      <p:transition spd="slow" advTm="2000"/>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0" y="0"/>
            <a:ext cx="9144000" cy="6741368"/>
          </a:xfrm>
        </p:spPr>
        <p:txBody>
          <a:bodyPr>
            <a:noAutofit/>
          </a:bodyPr>
          <a:lstStyle/>
          <a:p>
            <a:pPr algn="just"/>
            <a:r>
              <a:rPr lang="tr-TR" sz="4400" dirty="0"/>
              <a:t>Bunun temel nedeni </a:t>
            </a:r>
            <a:r>
              <a:rPr lang="tr-TR" sz="4400" dirty="0" smtClean="0"/>
              <a:t>de, </a:t>
            </a:r>
            <a:r>
              <a:rPr lang="tr-TR" sz="4400" dirty="0"/>
              <a:t>yerel </a:t>
            </a:r>
            <a:r>
              <a:rPr lang="tr-TR" sz="4400" dirty="0" smtClean="0"/>
              <a:t>halk ve yöneticiler(Belediye başkanı, kaymakam, STK başkanları) </a:t>
            </a:r>
            <a:r>
              <a:rPr lang="tr-TR" sz="4400" dirty="0"/>
              <a:t>ile </a:t>
            </a:r>
            <a:r>
              <a:rPr lang="tr-TR" sz="4400" dirty="0" smtClean="0"/>
              <a:t>bu eğitim kurumları </a:t>
            </a:r>
            <a:r>
              <a:rPr lang="tr-TR" sz="4400" dirty="0"/>
              <a:t>arasında sağlıklı ilişkilerin kurulamaması olarak gösterilebilir. Gelişme, kalkınma ve ilerleme için, başta eğitim kurumları ve orada çalışanlar olmak </a:t>
            </a:r>
            <a:r>
              <a:rPr lang="tr-TR" sz="4400" dirty="0" smtClean="0"/>
              <a:t>üzere, tüm toplum </a:t>
            </a:r>
            <a:r>
              <a:rPr lang="tr-TR" sz="4400" dirty="0"/>
              <a:t>üzerine düşeni </a:t>
            </a:r>
            <a:r>
              <a:rPr lang="tr-TR" sz="4400" dirty="0" smtClean="0"/>
              <a:t>yapmalıdır</a:t>
            </a:r>
            <a:r>
              <a:rPr lang="tr-TR" sz="4400" dirty="0"/>
              <a:t>.</a:t>
            </a:r>
          </a:p>
        </p:txBody>
      </p:sp>
    </p:spTree>
    <p:extLst>
      <p:ext uri="{BB962C8B-B14F-4D97-AF65-F5344CB8AC3E}">
        <p14:creationId xmlns:p14="http://schemas.microsoft.com/office/powerpoint/2010/main" val="2322552055"/>
      </p:ext>
    </p:extLst>
  </p:cSld>
  <p:clrMapOvr>
    <a:masterClrMapping/>
  </p:clrMapOvr>
  <mc:AlternateContent xmlns:mc="http://schemas.openxmlformats.org/markup-compatibility/2006">
    <mc:Choice xmlns:p14="http://schemas.microsoft.com/office/powerpoint/2010/main" Requires="p14">
      <p:transition spd="slow" p14:dur="2000" advTm="2000"/>
    </mc:Choice>
    <mc:Fallback>
      <p:transition spd="slow" advTm="2000"/>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0" y="116632"/>
            <a:ext cx="9036496" cy="6624736"/>
          </a:xfrm>
        </p:spPr>
        <p:txBody>
          <a:bodyPr>
            <a:noAutofit/>
          </a:bodyPr>
          <a:lstStyle/>
          <a:p>
            <a:pPr algn="just"/>
            <a:r>
              <a:rPr lang="tr-TR" sz="4400" dirty="0"/>
              <a:t>Kanımızca, yükseköğretim kurumlarının ülke yüzeyine dengeli bir biçimde dağıtılması uygulaması, fırsat eşitliği açısından olumlu bir yaklaşımdır. </a:t>
            </a:r>
            <a:r>
              <a:rPr lang="tr-TR" sz="4400" dirty="0" smtClean="0"/>
              <a:t>Ancak bu yapılırken, </a:t>
            </a:r>
            <a:r>
              <a:rPr lang="tr-TR" sz="4400" dirty="0"/>
              <a:t>ülke gerçekleri, ara eleman ihtiyacı, </a:t>
            </a:r>
            <a:r>
              <a:rPr lang="tr-TR" sz="4400" dirty="0" smtClean="0"/>
              <a:t>bölgesel arz-talep dengeleri ve bu </a:t>
            </a:r>
            <a:r>
              <a:rPr lang="tr-TR" sz="4400" dirty="0"/>
              <a:t>kurumlarda görev yapacak personelin nicelik ve nitelikleri göz önünde bulundurulmalıdır. </a:t>
            </a:r>
          </a:p>
        </p:txBody>
      </p:sp>
    </p:spTree>
    <p:extLst>
      <p:ext uri="{BB962C8B-B14F-4D97-AF65-F5344CB8AC3E}">
        <p14:creationId xmlns:p14="http://schemas.microsoft.com/office/powerpoint/2010/main" val="160063231"/>
      </p:ext>
    </p:extLst>
  </p:cSld>
  <p:clrMapOvr>
    <a:masterClrMapping/>
  </p:clrMapOvr>
  <mc:AlternateContent xmlns:mc="http://schemas.openxmlformats.org/markup-compatibility/2006">
    <mc:Choice xmlns:p14="http://schemas.microsoft.com/office/powerpoint/2010/main" Requires="p14">
      <p:transition spd="slow" p14:dur="2000" advTm="2000"/>
    </mc:Choice>
    <mc:Fallback>
      <p:transition spd="slow" advTm="2000"/>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0" y="116632"/>
            <a:ext cx="9144000" cy="6552728"/>
          </a:xfrm>
        </p:spPr>
        <p:txBody>
          <a:bodyPr>
            <a:noAutofit/>
          </a:bodyPr>
          <a:lstStyle/>
          <a:p>
            <a:pPr algn="just"/>
            <a:r>
              <a:rPr lang="tr-TR" sz="4800" dirty="0"/>
              <a:t>Dünya üzerinde pek çok önemli yükseköğretim kurumu taşrada kurulmuş ve sonrasında çalışma ve başarıları ile bir noktaya gelmiştir. Büyük </a:t>
            </a:r>
            <a:r>
              <a:rPr lang="tr-TR" sz="4800" dirty="0" smtClean="0"/>
              <a:t>kentlerimizi, </a:t>
            </a:r>
            <a:r>
              <a:rPr lang="tr-TR" sz="4800" dirty="0"/>
              <a:t>oralarda daha çok üniversite kurarak yaşanmaz hale getirmek doğru </a:t>
            </a:r>
            <a:r>
              <a:rPr lang="tr-TR" sz="4800" dirty="0" smtClean="0"/>
              <a:t>değildir. </a:t>
            </a:r>
            <a:endParaRPr lang="tr-TR" sz="4800" dirty="0"/>
          </a:p>
        </p:txBody>
      </p:sp>
    </p:spTree>
    <p:extLst>
      <p:ext uri="{BB962C8B-B14F-4D97-AF65-F5344CB8AC3E}">
        <p14:creationId xmlns:p14="http://schemas.microsoft.com/office/powerpoint/2010/main" val="3882588442"/>
      </p:ext>
    </p:extLst>
  </p:cSld>
  <p:clrMapOvr>
    <a:masterClrMapping/>
  </p:clrMapOvr>
  <mc:AlternateContent xmlns:mc="http://schemas.openxmlformats.org/markup-compatibility/2006">
    <mc:Choice xmlns:p14="http://schemas.microsoft.com/office/powerpoint/2010/main" Requires="p14">
      <p:transition spd="slow" p14:dur="2000" advTm="2000"/>
    </mc:Choice>
    <mc:Fallback>
      <p:transition spd="slow" advTm="2000"/>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0" y="0"/>
            <a:ext cx="9144000" cy="6858000"/>
          </a:xfrm>
        </p:spPr>
        <p:txBody>
          <a:bodyPr>
            <a:normAutofit/>
          </a:bodyPr>
          <a:lstStyle/>
          <a:p>
            <a:pPr algn="just"/>
            <a:r>
              <a:rPr lang="tr-TR" sz="4000" dirty="0"/>
              <a:t>İnternet ve ulaşım </a:t>
            </a:r>
            <a:r>
              <a:rPr lang="tr-TR" sz="4000" dirty="0" smtClean="0"/>
              <a:t>imkanlarının </a:t>
            </a:r>
            <a:r>
              <a:rPr lang="tr-TR" sz="4000" dirty="0"/>
              <a:t>oldukça arttığı bu </a:t>
            </a:r>
            <a:r>
              <a:rPr lang="tr-TR" sz="4000" dirty="0" smtClean="0"/>
              <a:t>çağda, </a:t>
            </a:r>
            <a:r>
              <a:rPr lang="tr-TR" sz="4000" dirty="0"/>
              <a:t>yerel dinamikleri değerlendirmek önemlidir. Burada önemli bir ilkeyi de unutmamak gerekir. Değişim zordur ve hep dirençle karşılaşır. Taşra, </a:t>
            </a:r>
            <a:r>
              <a:rPr lang="tr-TR" sz="4000" dirty="0" smtClean="0"/>
              <a:t>zaman zaman bazı </a:t>
            </a:r>
            <a:r>
              <a:rPr lang="tr-TR" sz="4000" dirty="0"/>
              <a:t>şeylere karşı direnebilir. Onu yenmenin yolu eğitim ve bilimden geçmektedir</a:t>
            </a:r>
            <a:r>
              <a:rPr lang="tr-TR" sz="4000" dirty="0" smtClean="0"/>
              <a:t>. Onun bir yolu da, oralara eğitim ve bilimi götürmektir.</a:t>
            </a:r>
            <a:endParaRPr lang="tr-TR" sz="4000" dirty="0"/>
          </a:p>
          <a:p>
            <a:endParaRPr lang="tr-TR" dirty="0"/>
          </a:p>
        </p:txBody>
      </p:sp>
    </p:spTree>
    <p:extLst>
      <p:ext uri="{BB962C8B-B14F-4D97-AF65-F5344CB8AC3E}">
        <p14:creationId xmlns:p14="http://schemas.microsoft.com/office/powerpoint/2010/main" val="2767916197"/>
      </p:ext>
    </p:extLst>
  </p:cSld>
  <p:clrMapOvr>
    <a:masterClrMapping/>
  </p:clrMapOvr>
  <mc:AlternateContent xmlns:mc="http://schemas.openxmlformats.org/markup-compatibility/2006">
    <mc:Choice xmlns:p14="http://schemas.microsoft.com/office/powerpoint/2010/main" Requires="p14">
      <p:transition spd="slow" p14:dur="2000" advTm="2000"/>
    </mc:Choice>
    <mc:Fallback>
      <p:transition spd="slow" advTm="2000"/>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1484784"/>
          </a:xfrm>
        </p:spPr>
        <p:txBody>
          <a:bodyPr>
            <a:normAutofit fontScale="90000"/>
          </a:bodyPr>
          <a:lstStyle/>
          <a:p>
            <a:r>
              <a:rPr lang="tr-TR" b="1" dirty="0"/>
              <a:t>Misyon</a:t>
            </a:r>
            <a:r>
              <a:rPr lang="tr-TR" dirty="0"/>
              <a:t/>
            </a:r>
            <a:br>
              <a:rPr lang="tr-TR" dirty="0"/>
            </a:br>
            <a:endParaRPr lang="tr-TR" dirty="0"/>
          </a:p>
        </p:txBody>
      </p:sp>
      <p:sp>
        <p:nvSpPr>
          <p:cNvPr id="3" name="İçerik Yer Tutucusu 2"/>
          <p:cNvSpPr>
            <a:spLocks noGrp="1"/>
          </p:cNvSpPr>
          <p:nvPr>
            <p:ph idx="1"/>
          </p:nvPr>
        </p:nvSpPr>
        <p:spPr>
          <a:xfrm>
            <a:off x="0" y="1124744"/>
            <a:ext cx="9144000" cy="5733256"/>
          </a:xfrm>
        </p:spPr>
        <p:txBody>
          <a:bodyPr>
            <a:normAutofit/>
          </a:bodyPr>
          <a:lstStyle/>
          <a:p>
            <a:pPr algn="just"/>
            <a:r>
              <a:rPr lang="tr-TR" sz="3600" dirty="0"/>
              <a:t>E</a:t>
            </a:r>
            <a:r>
              <a:rPr lang="tr-TR" sz="3600" dirty="0" smtClean="0"/>
              <a:t>ndüstrinin </a:t>
            </a:r>
            <a:r>
              <a:rPr lang="tr-TR" sz="3600" dirty="0"/>
              <a:t>ihtiyacı olan bilgi ve beceriyle donatılmış insan kaynaklarının yetiştirilmesi için gereken eğitim </a:t>
            </a:r>
            <a:r>
              <a:rPr lang="tr-TR" sz="3600" dirty="0" smtClean="0"/>
              <a:t>Programlarının </a:t>
            </a:r>
            <a:r>
              <a:rPr lang="tr-TR" sz="3600" dirty="0"/>
              <a:t>sürekli geliştirilmesini, etkin olarak yürütülmesini sağlamak, eğitimin kalitesinin yükseltilmesine katkıda bulunmak, toplumsal gereksinimleri göz önüne alarak yeni </a:t>
            </a:r>
            <a:r>
              <a:rPr lang="tr-TR" sz="3600" dirty="0" smtClean="0"/>
              <a:t>Programların </a:t>
            </a:r>
            <a:r>
              <a:rPr lang="tr-TR" sz="3600" dirty="0"/>
              <a:t>açılmasını teşvik etmek ve organizasyonunu </a:t>
            </a:r>
            <a:r>
              <a:rPr lang="tr-TR" sz="3600" dirty="0" smtClean="0"/>
              <a:t>yapmaktır.</a:t>
            </a:r>
            <a:endParaRPr lang="tr-TR" sz="3600" dirty="0"/>
          </a:p>
        </p:txBody>
      </p:sp>
    </p:spTree>
    <p:extLst>
      <p:ext uri="{BB962C8B-B14F-4D97-AF65-F5344CB8AC3E}">
        <p14:creationId xmlns:p14="http://schemas.microsoft.com/office/powerpoint/2010/main" val="783218217"/>
      </p:ext>
    </p:extLst>
  </p:cSld>
  <p:clrMapOvr>
    <a:masterClrMapping/>
  </p:clrMapOvr>
  <mc:AlternateContent xmlns:mc="http://schemas.openxmlformats.org/markup-compatibility/2006">
    <mc:Choice xmlns:p14="http://schemas.microsoft.com/office/powerpoint/2010/main" Requires="p14">
      <p:transition spd="slow" p14:dur="2000" advTm="2000"/>
    </mc:Choice>
    <mc:Fallback>
      <p:transition spd="slow" advTm="2000"/>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1847088"/>
          </a:xfrm>
        </p:spPr>
        <p:txBody>
          <a:bodyPr/>
          <a:lstStyle/>
          <a:p>
            <a:r>
              <a:rPr lang="tr-TR" dirty="0" smtClean="0"/>
              <a:t>Çay </a:t>
            </a:r>
            <a:r>
              <a:rPr lang="tr-TR" dirty="0" err="1" smtClean="0"/>
              <a:t>MYO’nun</a:t>
            </a:r>
            <a:r>
              <a:rPr lang="tr-TR" dirty="0" smtClean="0"/>
              <a:t> güçlü yönleri</a:t>
            </a:r>
            <a:endParaRPr lang="tr-TR" dirty="0"/>
          </a:p>
        </p:txBody>
      </p:sp>
      <p:sp>
        <p:nvSpPr>
          <p:cNvPr id="3" name="İçerik Yer Tutucusu 2"/>
          <p:cNvSpPr>
            <a:spLocks noGrp="1"/>
          </p:cNvSpPr>
          <p:nvPr>
            <p:ph idx="1"/>
          </p:nvPr>
        </p:nvSpPr>
        <p:spPr/>
        <p:txBody>
          <a:bodyPr>
            <a:normAutofit fontScale="92500" lnSpcReduction="10000"/>
          </a:bodyPr>
          <a:lstStyle/>
          <a:p>
            <a:endParaRPr lang="tr-TR" dirty="0" smtClean="0"/>
          </a:p>
          <a:p>
            <a:r>
              <a:rPr lang="tr-TR" sz="4000" dirty="0" smtClean="0"/>
              <a:t>Yenilen Fiziki çevre,</a:t>
            </a:r>
          </a:p>
          <a:p>
            <a:r>
              <a:rPr lang="tr-TR" sz="4000" dirty="0" smtClean="0"/>
              <a:t>Genç bir akademik kadro,</a:t>
            </a:r>
          </a:p>
          <a:p>
            <a:r>
              <a:rPr lang="tr-TR" sz="4000" dirty="0" smtClean="0"/>
              <a:t>İl merkezine yakınlık,</a:t>
            </a:r>
          </a:p>
          <a:p>
            <a:r>
              <a:rPr lang="tr-TR" sz="4000" dirty="0" smtClean="0"/>
              <a:t>Az sayıda ama uyumlu çalışan personel(akademik ve idari)</a:t>
            </a:r>
          </a:p>
          <a:p>
            <a:r>
              <a:rPr lang="tr-TR" sz="4000" dirty="0" smtClean="0"/>
              <a:t>Sosyal etkinlikler(Kulüp etkinlikleri)</a:t>
            </a:r>
          </a:p>
          <a:p>
            <a:endParaRPr lang="tr-TR" dirty="0"/>
          </a:p>
        </p:txBody>
      </p:sp>
    </p:spTree>
    <p:extLst>
      <p:ext uri="{BB962C8B-B14F-4D97-AF65-F5344CB8AC3E}">
        <p14:creationId xmlns:p14="http://schemas.microsoft.com/office/powerpoint/2010/main" val="792075368"/>
      </p:ext>
    </p:extLst>
  </p:cSld>
  <p:clrMapOvr>
    <a:masterClrMapping/>
  </p:clrMapOvr>
  <mc:AlternateContent xmlns:mc="http://schemas.openxmlformats.org/markup-compatibility/2006">
    <mc:Choice xmlns:p14="http://schemas.microsoft.com/office/powerpoint/2010/main" Requires="p14">
      <p:transition spd="slow" p14:dur="2000" advTm="2000"/>
    </mc:Choice>
    <mc:Fallback>
      <p:transition spd="slow" advTm="2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idx="4294967295"/>
          </p:nvPr>
        </p:nvSpPr>
        <p:spPr>
          <a:xfrm>
            <a:off x="0" y="-1323528"/>
            <a:ext cx="9144000" cy="8181528"/>
          </a:xfrm>
        </p:spPr>
        <p:txBody>
          <a:bodyPr>
            <a:normAutofit fontScale="90000"/>
          </a:bodyPr>
          <a:lstStyle/>
          <a:p>
            <a:pPr algn="just"/>
            <a:r>
              <a:rPr lang="tr-TR" b="1" dirty="0" smtClean="0"/>
              <a:t/>
            </a:r>
            <a:br>
              <a:rPr lang="tr-TR" b="1" dirty="0" smtClean="0"/>
            </a:br>
            <a:r>
              <a:rPr lang="tr-TR" b="1" dirty="0" smtClean="0"/>
              <a:t/>
            </a:r>
            <a:br>
              <a:rPr lang="tr-TR" b="1" dirty="0" smtClean="0"/>
            </a:br>
            <a:r>
              <a:rPr lang="tr-TR" b="1" dirty="0" smtClean="0"/>
              <a:t/>
            </a:r>
            <a:br>
              <a:rPr lang="tr-TR" b="1" dirty="0" smtClean="0"/>
            </a:br>
            <a:r>
              <a:rPr lang="tr-TR" sz="4900" dirty="0" smtClean="0">
                <a:latin typeface="Times New Roman" pitchFamily="18" charset="0"/>
                <a:cs typeface="Times New Roman" pitchFamily="18" charset="0"/>
              </a:rPr>
              <a:t>Kentsel </a:t>
            </a:r>
            <a:r>
              <a:rPr lang="tr-TR" sz="4900" dirty="0">
                <a:latin typeface="Times New Roman" pitchFamily="18" charset="0"/>
                <a:cs typeface="Times New Roman" pitchFamily="18" charset="0"/>
              </a:rPr>
              <a:t>gelişme ve yükseköğretim ilişkisi çok </a:t>
            </a:r>
            <a:r>
              <a:rPr lang="tr-TR" sz="4900" dirty="0" smtClean="0">
                <a:latin typeface="Times New Roman" pitchFamily="18" charset="0"/>
                <a:cs typeface="Times New Roman" pitchFamily="18" charset="0"/>
              </a:rPr>
              <a:t>boyutludur</a:t>
            </a:r>
            <a:r>
              <a:rPr lang="tr-TR" sz="4900" dirty="0">
                <a:latin typeface="Times New Roman" pitchFamily="18" charset="0"/>
                <a:cs typeface="Times New Roman" pitchFamily="18" charset="0"/>
              </a:rPr>
              <a:t>. Yükseköğretim kurumları, kuruldukları yöre için yalnızca ekonomik bir gelir kaynağı olmanın </a:t>
            </a:r>
            <a:r>
              <a:rPr lang="tr-TR" sz="4900" dirty="0" smtClean="0">
                <a:latin typeface="Times New Roman" pitchFamily="18" charset="0"/>
                <a:cs typeface="Times New Roman" pitchFamily="18" charset="0"/>
              </a:rPr>
              <a:t>ötesinde, </a:t>
            </a:r>
            <a:r>
              <a:rPr lang="tr-TR" sz="4900" dirty="0" err="1">
                <a:latin typeface="Times New Roman" pitchFamily="18" charset="0"/>
                <a:cs typeface="Times New Roman" pitchFamily="18" charset="0"/>
              </a:rPr>
              <a:t>sosyo</a:t>
            </a:r>
            <a:r>
              <a:rPr lang="tr-TR" sz="4900" dirty="0">
                <a:latin typeface="Times New Roman" pitchFamily="18" charset="0"/>
                <a:cs typeface="Times New Roman" pitchFamily="18" charset="0"/>
              </a:rPr>
              <a:t>-kültürel değişimin de öncüsü konumundadırlar. Konuyla ilgili çok sayıda akademik </a:t>
            </a:r>
            <a:r>
              <a:rPr lang="tr-TR" sz="4900" dirty="0" smtClean="0">
                <a:latin typeface="Times New Roman" pitchFamily="18" charset="0"/>
                <a:cs typeface="Times New Roman" pitchFamily="18" charset="0"/>
              </a:rPr>
              <a:t>çalışma bulunmaktadır</a:t>
            </a:r>
            <a:r>
              <a:rPr lang="tr-TR" sz="4900" dirty="0">
                <a:latin typeface="Times New Roman" pitchFamily="18" charset="0"/>
                <a:cs typeface="Times New Roman" pitchFamily="18" charset="0"/>
              </a:rPr>
              <a:t>. </a:t>
            </a:r>
            <a:r>
              <a:rPr lang="tr-TR" sz="4900" dirty="0"/>
              <a:t/>
            </a:r>
            <a:br>
              <a:rPr lang="tr-TR" sz="4900" dirty="0"/>
            </a:br>
            <a:r>
              <a:rPr lang="tr-TR" dirty="0"/>
              <a:t/>
            </a:r>
            <a:br>
              <a:rPr lang="tr-TR" dirty="0"/>
            </a:br>
            <a:endParaRPr lang="tr-TR" dirty="0"/>
          </a:p>
        </p:txBody>
      </p:sp>
    </p:spTree>
    <p:extLst>
      <p:ext uri="{BB962C8B-B14F-4D97-AF65-F5344CB8AC3E}">
        <p14:creationId xmlns:p14="http://schemas.microsoft.com/office/powerpoint/2010/main" val="1343733963"/>
      </p:ext>
    </p:extLst>
  </p:cSld>
  <p:clrMapOvr>
    <a:masterClrMapping/>
  </p:clrMapOvr>
  <mc:AlternateContent xmlns:mc="http://schemas.openxmlformats.org/markup-compatibility/2006">
    <mc:Choice xmlns:p14="http://schemas.microsoft.com/office/powerpoint/2010/main" Requires="p14">
      <p:transition spd="slow" p14:dur="2000" advTm="2000"/>
    </mc:Choice>
    <mc:Fallback>
      <p:transition spd="slow" advTm="2000"/>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1847088"/>
          </a:xfrm>
        </p:spPr>
        <p:txBody>
          <a:bodyPr/>
          <a:lstStyle/>
          <a:p>
            <a:r>
              <a:rPr lang="tr-TR" dirty="0" smtClean="0"/>
              <a:t>Zayıf Yönleri</a:t>
            </a:r>
            <a:endParaRPr lang="tr-TR" dirty="0"/>
          </a:p>
        </p:txBody>
      </p:sp>
      <p:sp>
        <p:nvSpPr>
          <p:cNvPr id="3" name="İçerik Yer Tutucusu 2"/>
          <p:cNvSpPr>
            <a:spLocks noGrp="1"/>
          </p:cNvSpPr>
          <p:nvPr>
            <p:ph idx="1"/>
          </p:nvPr>
        </p:nvSpPr>
        <p:spPr>
          <a:xfrm>
            <a:off x="0" y="1935480"/>
            <a:ext cx="9144000" cy="4922520"/>
          </a:xfrm>
        </p:spPr>
        <p:txBody>
          <a:bodyPr>
            <a:normAutofit/>
          </a:bodyPr>
          <a:lstStyle/>
          <a:p>
            <a:r>
              <a:rPr lang="tr-TR" sz="3600" dirty="0" smtClean="0"/>
              <a:t>En başta öğrenci sayısının azlığı,</a:t>
            </a:r>
          </a:p>
          <a:p>
            <a:r>
              <a:rPr lang="tr-TR" sz="3600" dirty="0" smtClean="0"/>
              <a:t>MYO Kampüsü ve ilçe merkezi uzaklığı,</a:t>
            </a:r>
          </a:p>
          <a:p>
            <a:r>
              <a:rPr lang="tr-TR" sz="3600" dirty="0" smtClean="0"/>
              <a:t>Toplumda meslek yüksek okullarına ilişkin olumsuz algılar,</a:t>
            </a:r>
          </a:p>
          <a:p>
            <a:r>
              <a:rPr lang="tr-TR" sz="3600" dirty="0" smtClean="0"/>
              <a:t>2 yıllık öğrenim sürecinde, öğrencilerle yeterince bağ kurulamaması.</a:t>
            </a:r>
          </a:p>
          <a:p>
            <a:r>
              <a:rPr lang="tr-TR" sz="3600" dirty="0" smtClean="0"/>
              <a:t>Yemekhane, konferans salonu ve çocuk drama salonu için yeni bir bina ihtiyacı.</a:t>
            </a:r>
            <a:endParaRPr lang="tr-TR" sz="3600" dirty="0"/>
          </a:p>
        </p:txBody>
      </p:sp>
    </p:spTree>
    <p:extLst>
      <p:ext uri="{BB962C8B-B14F-4D97-AF65-F5344CB8AC3E}">
        <p14:creationId xmlns:p14="http://schemas.microsoft.com/office/powerpoint/2010/main" val="676287996"/>
      </p:ext>
    </p:extLst>
  </p:cSld>
  <p:clrMapOvr>
    <a:masterClrMapping/>
  </p:clrMapOvr>
  <mc:AlternateContent xmlns:mc="http://schemas.openxmlformats.org/markup-compatibility/2006">
    <mc:Choice xmlns:p14="http://schemas.microsoft.com/office/powerpoint/2010/main" Requires="p14">
      <p:transition spd="slow" p14:dur="2000" advTm="2000"/>
    </mc:Choice>
    <mc:Fallback>
      <p:transition spd="slow" advTm="2000"/>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1196752"/>
          </a:xfrm>
        </p:spPr>
        <p:txBody>
          <a:bodyPr>
            <a:normAutofit fontScale="90000"/>
          </a:bodyPr>
          <a:lstStyle/>
          <a:p>
            <a:pPr algn="ctr"/>
            <a:r>
              <a:rPr lang="tr-TR" dirty="0" smtClean="0"/>
              <a:t/>
            </a:r>
            <a:br>
              <a:rPr lang="tr-TR" dirty="0" smtClean="0"/>
            </a:br>
            <a:r>
              <a:rPr lang="tr-TR" dirty="0" smtClean="0"/>
              <a:t>ÇAY MYO OLARAK ÜNİVERSİTE VE YÖK’TEN BEKLENTİLER</a:t>
            </a:r>
            <a:endParaRPr lang="tr-TR" dirty="0"/>
          </a:p>
        </p:txBody>
      </p:sp>
      <p:sp>
        <p:nvSpPr>
          <p:cNvPr id="3" name="İçerik Yer Tutucusu 2"/>
          <p:cNvSpPr>
            <a:spLocks noGrp="1"/>
          </p:cNvSpPr>
          <p:nvPr>
            <p:ph idx="1"/>
          </p:nvPr>
        </p:nvSpPr>
        <p:spPr>
          <a:xfrm>
            <a:off x="0" y="1196752"/>
            <a:ext cx="9144000" cy="5661248"/>
          </a:xfrm>
        </p:spPr>
        <p:txBody>
          <a:bodyPr>
            <a:normAutofit fontScale="92500"/>
          </a:bodyPr>
          <a:lstStyle/>
          <a:p>
            <a:pPr marL="0" indent="0" algn="just">
              <a:buNone/>
            </a:pPr>
            <a:r>
              <a:rPr lang="tr-TR" sz="4400" b="1" dirty="0" smtClean="0"/>
              <a:t>Üniversite Yönetimden Beklentiler; </a:t>
            </a:r>
          </a:p>
          <a:p>
            <a:pPr marL="0" indent="0" algn="just">
              <a:buNone/>
            </a:pPr>
            <a:r>
              <a:rPr lang="tr-TR" sz="4400" dirty="0" smtClean="0"/>
              <a:t>Mevcut güzelleşen fiziki çevrenin korunmasının sürdürülebilirliği noktasında destek.(Eleman ve ekipman)</a:t>
            </a:r>
          </a:p>
          <a:p>
            <a:pPr marL="0" indent="0" algn="just">
              <a:buNone/>
            </a:pPr>
            <a:r>
              <a:rPr lang="tr-TR" sz="4400" dirty="0" smtClean="0"/>
              <a:t>Yeni programların açılması ve öğrenci alınması konusunda üniversite senatosundan destek.</a:t>
            </a:r>
          </a:p>
        </p:txBody>
      </p:sp>
    </p:spTree>
    <p:extLst>
      <p:ext uri="{BB962C8B-B14F-4D97-AF65-F5344CB8AC3E}">
        <p14:creationId xmlns:p14="http://schemas.microsoft.com/office/powerpoint/2010/main" val="2482112017"/>
      </p:ext>
    </p:extLst>
  </p:cSld>
  <p:clrMapOvr>
    <a:masterClrMapping/>
  </p:clrMapOvr>
  <mc:AlternateContent xmlns:mc="http://schemas.openxmlformats.org/markup-compatibility/2006">
    <mc:Choice xmlns:p14="http://schemas.microsoft.com/office/powerpoint/2010/main" Requires="p14">
      <p:transition spd="slow" p14:dur="2000" advTm="2000"/>
    </mc:Choice>
    <mc:Fallback>
      <p:transition spd="slow" advTm="2000"/>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1124744"/>
          </a:xfrm>
        </p:spPr>
        <p:txBody>
          <a:bodyPr>
            <a:normAutofit fontScale="90000"/>
          </a:bodyPr>
          <a:lstStyle/>
          <a:p>
            <a:r>
              <a:rPr lang="tr-TR" sz="5400" b="1" dirty="0" smtClean="0"/>
              <a:t/>
            </a:r>
            <a:br>
              <a:rPr lang="tr-TR" sz="5400" b="1" dirty="0" smtClean="0"/>
            </a:br>
            <a:r>
              <a:rPr lang="tr-TR" sz="5400" b="1" dirty="0"/>
              <a:t/>
            </a:r>
            <a:br>
              <a:rPr lang="tr-TR" sz="5400" b="1" dirty="0"/>
            </a:br>
            <a:r>
              <a:rPr lang="tr-TR" sz="5400" b="1" smtClean="0"/>
              <a:t/>
            </a:r>
            <a:br>
              <a:rPr lang="tr-TR" sz="5400" b="1" smtClean="0"/>
            </a:br>
            <a:r>
              <a:rPr lang="tr-TR" sz="5400" b="1" smtClean="0"/>
              <a:t/>
            </a:r>
            <a:br>
              <a:rPr lang="tr-TR" sz="5400" b="1" smtClean="0"/>
            </a:br>
            <a:r>
              <a:rPr lang="tr-TR" sz="5400" b="1"/>
              <a:t/>
            </a:r>
            <a:br>
              <a:rPr lang="tr-TR" sz="5400" b="1"/>
            </a:br>
            <a:r>
              <a:rPr lang="tr-TR" sz="5400" b="1" smtClean="0"/>
              <a:t>YÖK’ten </a:t>
            </a:r>
            <a:r>
              <a:rPr lang="tr-TR" sz="5400" b="1" dirty="0" smtClean="0"/>
              <a:t>beklenti; </a:t>
            </a:r>
            <a:r>
              <a:rPr lang="tr-TR" sz="5400" b="1" dirty="0"/>
              <a:t/>
            </a:r>
            <a:br>
              <a:rPr lang="tr-TR" sz="5400" b="1" dirty="0"/>
            </a:br>
            <a:endParaRPr lang="tr-TR" dirty="0"/>
          </a:p>
        </p:txBody>
      </p:sp>
      <p:sp>
        <p:nvSpPr>
          <p:cNvPr id="3" name="İçerik Yer Tutucusu 2"/>
          <p:cNvSpPr>
            <a:spLocks noGrp="1"/>
          </p:cNvSpPr>
          <p:nvPr>
            <p:ph idx="1"/>
          </p:nvPr>
        </p:nvSpPr>
        <p:spPr>
          <a:xfrm>
            <a:off x="0" y="1052736"/>
            <a:ext cx="9252520" cy="6048672"/>
          </a:xfrm>
        </p:spPr>
        <p:txBody>
          <a:bodyPr/>
          <a:lstStyle/>
          <a:p>
            <a:pPr algn="just"/>
            <a:r>
              <a:rPr lang="tr-TR" sz="3600" dirty="0" smtClean="0">
                <a:latin typeface="Times New Roman" pitchFamily="18" charset="0"/>
                <a:cs typeface="Times New Roman" pitchFamily="18" charset="0"/>
              </a:rPr>
              <a:t>Ülkemiz </a:t>
            </a:r>
            <a:r>
              <a:rPr lang="tr-TR" sz="3600" dirty="0">
                <a:latin typeface="Times New Roman" pitchFamily="18" charset="0"/>
                <a:cs typeface="Times New Roman" pitchFamily="18" charset="0"/>
              </a:rPr>
              <a:t>iyi yetişmiş ara eleman ihtiyacı  ile karşı karşıyadır. Ama </a:t>
            </a:r>
            <a:r>
              <a:rPr lang="tr-TR" sz="3600" dirty="0" smtClean="0">
                <a:latin typeface="Times New Roman" pitchFamily="18" charset="0"/>
                <a:cs typeface="Times New Roman" pitchFamily="18" charset="0"/>
              </a:rPr>
              <a:t>meslek </a:t>
            </a:r>
            <a:r>
              <a:rPr lang="tr-TR" sz="3600" dirty="0">
                <a:latin typeface="Times New Roman" pitchFamily="18" charset="0"/>
                <a:cs typeface="Times New Roman" pitchFamily="18" charset="0"/>
              </a:rPr>
              <a:t>yüksekokulları kontenjan ve öğrenci sorunu yaşamaktadır. Yeni </a:t>
            </a:r>
            <a:r>
              <a:rPr lang="tr-TR" sz="3600" dirty="0" smtClean="0">
                <a:latin typeface="Times New Roman" pitchFamily="18" charset="0"/>
                <a:cs typeface="Times New Roman" pitchFamily="18" charset="0"/>
              </a:rPr>
              <a:t>ve özendirici yöntemler bulunarak, </a:t>
            </a:r>
            <a:r>
              <a:rPr lang="tr-TR" sz="3600" dirty="0">
                <a:latin typeface="Times New Roman" pitchFamily="18" charset="0"/>
                <a:cs typeface="Times New Roman" pitchFamily="18" charset="0"/>
              </a:rPr>
              <a:t>boş kontenjanların doldurulması gerekmektedir. Bunu yaparken nitelikten ödün vermeden niceliği artırmak gerekmektedir.</a:t>
            </a:r>
          </a:p>
          <a:p>
            <a:endParaRPr lang="tr-TR" dirty="0"/>
          </a:p>
        </p:txBody>
      </p:sp>
    </p:spTree>
    <p:extLst>
      <p:ext uri="{BB962C8B-B14F-4D97-AF65-F5344CB8AC3E}">
        <p14:creationId xmlns:p14="http://schemas.microsoft.com/office/powerpoint/2010/main" val="3336284141"/>
      </p:ext>
    </p:extLst>
  </p:cSld>
  <p:clrMapOvr>
    <a:masterClrMapping/>
  </p:clrMapOvr>
  <mc:AlternateContent xmlns:mc="http://schemas.openxmlformats.org/markup-compatibility/2006">
    <mc:Choice xmlns:p14="http://schemas.microsoft.com/office/powerpoint/2010/main" Requires="p14">
      <p:transition spd="slow" p14:dur="2000" advTm="2000"/>
    </mc:Choice>
    <mc:Fallback>
      <p:transition spd="slow" advTm="2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0" y="0"/>
            <a:ext cx="9144000" cy="6858000"/>
          </a:xfrm>
        </p:spPr>
        <p:txBody>
          <a:bodyPr>
            <a:normAutofit/>
          </a:bodyPr>
          <a:lstStyle/>
          <a:p>
            <a:pPr algn="just"/>
            <a:r>
              <a:rPr lang="tr-TR" sz="4800" dirty="0"/>
              <a:t>Yükseköğretim kurumlarının ülke yüzeyine dengeli bir biçimde dağılması ve eğitim alma fırsatının tüm toplum kesimlerine tanınması, </a:t>
            </a:r>
            <a:r>
              <a:rPr lang="tr-TR" sz="4800" dirty="0" smtClean="0"/>
              <a:t>siyasetin </a:t>
            </a:r>
            <a:r>
              <a:rPr lang="tr-TR" sz="4800" dirty="0"/>
              <a:t>temel hedefleri </a:t>
            </a:r>
            <a:r>
              <a:rPr lang="tr-TR" sz="4800" dirty="0" smtClean="0"/>
              <a:t>arasındadır</a:t>
            </a:r>
            <a:r>
              <a:rPr lang="tr-TR" sz="4800" dirty="0"/>
              <a:t>. Bu </a:t>
            </a:r>
            <a:r>
              <a:rPr lang="tr-TR" sz="4800" dirty="0" smtClean="0"/>
              <a:t>bağlamda, </a:t>
            </a:r>
            <a:r>
              <a:rPr lang="tr-TR" sz="4800" dirty="0"/>
              <a:t>son yıllarda üniversite </a:t>
            </a:r>
            <a:r>
              <a:rPr lang="tr-TR" sz="4800" dirty="0" smtClean="0"/>
              <a:t>sayısı artmıştır. </a:t>
            </a:r>
            <a:endParaRPr lang="tr-TR" sz="4800" dirty="0"/>
          </a:p>
        </p:txBody>
      </p:sp>
    </p:spTree>
    <p:extLst>
      <p:ext uri="{BB962C8B-B14F-4D97-AF65-F5344CB8AC3E}">
        <p14:creationId xmlns:p14="http://schemas.microsoft.com/office/powerpoint/2010/main" val="1282933080"/>
      </p:ext>
    </p:extLst>
  </p:cSld>
  <p:clrMapOvr>
    <a:masterClrMapping/>
  </p:clrMapOvr>
  <mc:AlternateContent xmlns:mc="http://schemas.openxmlformats.org/markup-compatibility/2006">
    <mc:Choice xmlns:p14="http://schemas.microsoft.com/office/powerpoint/2010/main" Requires="p14">
      <p:transition spd="slow" p14:dur="2000" advTm="2000"/>
    </mc:Choice>
    <mc:Fallback>
      <p:transition spd="slow" advTm="200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0" y="0"/>
            <a:ext cx="9144000" cy="6857999"/>
          </a:xfrm>
        </p:spPr>
        <p:txBody>
          <a:bodyPr>
            <a:normAutofit lnSpcReduction="10000"/>
          </a:bodyPr>
          <a:lstStyle/>
          <a:p>
            <a:pPr algn="just"/>
            <a:r>
              <a:rPr lang="tr-TR" sz="4800" dirty="0"/>
              <a:t>Bu artış, kimi çevrelerce eleştirilmekle birlikte, kimileri de bu eleştiriyi, seçkinci bir yaklaşım olarak </a:t>
            </a:r>
            <a:r>
              <a:rPr lang="tr-TR" sz="4800" dirty="0" smtClean="0"/>
              <a:t>değerlendirmektedir</a:t>
            </a:r>
            <a:r>
              <a:rPr lang="tr-TR" sz="4800" dirty="0"/>
              <a:t>. Bu bildiri bağlamında, öncelikle kent, kentsel mekan, kentsel gelişme, eğitim kavramları üzerinde genel hatları ile durmak gerekmektedir.</a:t>
            </a:r>
          </a:p>
          <a:p>
            <a:endParaRPr lang="tr-TR" dirty="0"/>
          </a:p>
        </p:txBody>
      </p:sp>
    </p:spTree>
    <p:extLst>
      <p:ext uri="{BB962C8B-B14F-4D97-AF65-F5344CB8AC3E}">
        <p14:creationId xmlns:p14="http://schemas.microsoft.com/office/powerpoint/2010/main" val="3235885748"/>
      </p:ext>
    </p:extLst>
  </p:cSld>
  <p:clrMapOvr>
    <a:masterClrMapping/>
  </p:clrMapOvr>
  <mc:AlternateContent xmlns:mc="http://schemas.openxmlformats.org/markup-compatibility/2006">
    <mc:Choice xmlns:p14="http://schemas.microsoft.com/office/powerpoint/2010/main" Requires="p14">
      <p:transition spd="slow" p14:dur="2000" advTm="2000"/>
    </mc:Choice>
    <mc:Fallback>
      <p:transition spd="slow" advTm="200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idx="4294967295"/>
          </p:nvPr>
        </p:nvSpPr>
        <p:spPr>
          <a:xfrm>
            <a:off x="0" y="-1107504"/>
            <a:ext cx="9144000" cy="7965503"/>
          </a:xfrm>
        </p:spPr>
        <p:txBody>
          <a:bodyPr>
            <a:normAutofit fontScale="90000"/>
          </a:bodyPr>
          <a:lstStyle/>
          <a:p>
            <a:pPr algn="just"/>
            <a:r>
              <a:rPr lang="tr-TR" dirty="0" smtClean="0"/>
              <a:t/>
            </a:r>
            <a:br>
              <a:rPr lang="tr-TR" dirty="0" smtClean="0"/>
            </a:br>
            <a:r>
              <a:rPr lang="tr-TR" dirty="0" smtClean="0">
                <a:latin typeface="Times New Roman" pitchFamily="18" charset="0"/>
                <a:cs typeface="Times New Roman" pitchFamily="18" charset="0"/>
              </a:rPr>
              <a:t>Kentler</a:t>
            </a:r>
            <a:r>
              <a:rPr lang="tr-TR" dirty="0">
                <a:latin typeface="Times New Roman" pitchFamily="18" charset="0"/>
                <a:cs typeface="Times New Roman" pitchFamily="18" charset="0"/>
              </a:rPr>
              <a:t>, topluluk olarak yaşayan insanların, ortak yaşamlarından doğan ve onların yaşam biçimleri ile şekillenen mekânlardır. Ancak kentler, mekân olmanın ötesinde, tarihi, sosyal, kültürel ve siyasi özellikleri </a:t>
            </a:r>
            <a:r>
              <a:rPr lang="tr-TR" dirty="0" smtClean="0">
                <a:latin typeface="Times New Roman" pitchFamily="18" charset="0"/>
                <a:cs typeface="Times New Roman" pitchFamily="18" charset="0"/>
              </a:rPr>
              <a:t>de, </a:t>
            </a:r>
            <a:r>
              <a:rPr lang="tr-TR" dirty="0">
                <a:latin typeface="Times New Roman" pitchFamily="18" charset="0"/>
                <a:cs typeface="Times New Roman" pitchFamily="18" charset="0"/>
              </a:rPr>
              <a:t>bünyelerinde barındırırlar. Kent medeniyet demektir. Ve insan medeniyetten uzak yaşamayı </a:t>
            </a:r>
            <a:r>
              <a:rPr lang="tr-TR" dirty="0" smtClean="0">
                <a:latin typeface="Times New Roman" pitchFamily="18" charset="0"/>
                <a:cs typeface="Times New Roman" pitchFamily="18" charset="0"/>
              </a:rPr>
              <a:t>istemez.</a:t>
            </a:r>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1451994507"/>
      </p:ext>
    </p:extLst>
  </p:cSld>
  <p:clrMapOvr>
    <a:masterClrMapping/>
  </p:clrMapOvr>
  <mc:AlternateContent xmlns:mc="http://schemas.openxmlformats.org/markup-compatibility/2006">
    <mc:Choice xmlns:p14="http://schemas.microsoft.com/office/powerpoint/2010/main" Requires="p14">
      <p:transition spd="slow" p14:dur="2000" advTm="2000"/>
    </mc:Choice>
    <mc:Fallback>
      <p:transition spd="slow" advTm="200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0" y="0"/>
            <a:ext cx="9036496" cy="6858000"/>
          </a:xfrm>
        </p:spPr>
        <p:txBody>
          <a:bodyPr>
            <a:noAutofit/>
          </a:bodyPr>
          <a:lstStyle/>
          <a:p>
            <a:pPr algn="just"/>
            <a:r>
              <a:rPr lang="tr-TR" sz="3800" dirty="0" smtClean="0"/>
              <a:t>İnsanlar </a:t>
            </a:r>
            <a:r>
              <a:rPr lang="tr-TR" sz="3800" dirty="0"/>
              <a:t>yaşadığı mekânlara etkide bulunmakta </a:t>
            </a:r>
            <a:r>
              <a:rPr lang="tr-TR" sz="3800" dirty="0" smtClean="0"/>
              <a:t>ve değiştirmektedir</a:t>
            </a:r>
            <a:r>
              <a:rPr lang="tr-TR" sz="3800" dirty="0"/>
              <a:t>. Değişen </a:t>
            </a:r>
            <a:r>
              <a:rPr lang="tr-TR" sz="3800" dirty="0" smtClean="0"/>
              <a:t>mekân, </a:t>
            </a:r>
            <a:r>
              <a:rPr lang="tr-TR" sz="3800" dirty="0"/>
              <a:t>toplumsal ilişkileri de etkilemektedir. Sosyal, politik ve ekonomik nedenlere bağlı olarak sürekli yeniden üretilen </a:t>
            </a:r>
            <a:r>
              <a:rPr lang="tr-TR" sz="3800" dirty="0" smtClean="0"/>
              <a:t>mekân, </a:t>
            </a:r>
            <a:r>
              <a:rPr lang="tr-TR" sz="3800" dirty="0"/>
              <a:t>bu nedenlere bağlı </a:t>
            </a:r>
            <a:r>
              <a:rPr lang="tr-TR" sz="3800" dirty="0" smtClean="0"/>
              <a:t>olarak, </a:t>
            </a:r>
            <a:r>
              <a:rPr lang="tr-TR" sz="3800" dirty="0"/>
              <a:t>değişime de uğramaktadır. Bu </a:t>
            </a:r>
            <a:r>
              <a:rPr lang="tr-TR" sz="3800" dirty="0" smtClean="0"/>
              <a:t>bağlamda, </a:t>
            </a:r>
            <a:r>
              <a:rPr lang="tr-TR" sz="3800" dirty="0"/>
              <a:t>kentsel mekân, fiziksel üretimin araçlarının yanı </a:t>
            </a:r>
            <a:r>
              <a:rPr lang="tr-TR" sz="3800" dirty="0" smtClean="0"/>
              <a:t>sıra, </a:t>
            </a:r>
            <a:r>
              <a:rPr lang="tr-TR" sz="3800" dirty="0"/>
              <a:t>içinde yaşayan toplumu oluşturan ilişkiler ağıyla birlikte </a:t>
            </a:r>
            <a:r>
              <a:rPr lang="tr-TR" sz="3800" dirty="0" smtClean="0"/>
              <a:t>anlam kazanmaktadır.</a:t>
            </a:r>
            <a:endParaRPr lang="tr-TR" sz="3800" dirty="0"/>
          </a:p>
        </p:txBody>
      </p:sp>
    </p:spTree>
    <p:extLst>
      <p:ext uri="{BB962C8B-B14F-4D97-AF65-F5344CB8AC3E}">
        <p14:creationId xmlns:p14="http://schemas.microsoft.com/office/powerpoint/2010/main" val="2620687527"/>
      </p:ext>
    </p:extLst>
  </p:cSld>
  <p:clrMapOvr>
    <a:masterClrMapping/>
  </p:clrMapOvr>
  <mc:AlternateContent xmlns:mc="http://schemas.openxmlformats.org/markup-compatibility/2006">
    <mc:Choice xmlns:p14="http://schemas.microsoft.com/office/powerpoint/2010/main" Requires="p14">
      <p:transition spd="slow" p14:dur="2000" advTm="2000"/>
    </mc:Choice>
    <mc:Fallback>
      <p:transition spd="slow" advTm="200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0" y="0"/>
            <a:ext cx="8964488" cy="6669360"/>
          </a:xfrm>
        </p:spPr>
        <p:txBody>
          <a:bodyPr>
            <a:normAutofit fontScale="92500"/>
          </a:bodyPr>
          <a:lstStyle/>
          <a:p>
            <a:pPr algn="just"/>
            <a:r>
              <a:rPr lang="tr-TR" sz="4800" dirty="0"/>
              <a:t>Kentsel gelişme denildiğinde ise, bir ülkedeki kentsel nüfusun artması, kentlerin çoğalması ve bayındır duruma getirilmesi süreci anlaşılmaktadır</a:t>
            </a:r>
            <a:r>
              <a:rPr lang="tr-TR" sz="4800" b="1" dirty="0"/>
              <a:t>. </a:t>
            </a:r>
            <a:r>
              <a:rPr lang="tr-TR" sz="4800" dirty="0"/>
              <a:t>Üniversite veya meslek yüksekokullarının kuruldukları yörenin kentsel gelişmesine katkıda bulunduğu </a:t>
            </a:r>
            <a:r>
              <a:rPr lang="tr-TR" sz="4800" dirty="0" smtClean="0"/>
              <a:t>bilinen bir olgudur.</a:t>
            </a:r>
            <a:endParaRPr lang="tr-TR" sz="4800" dirty="0"/>
          </a:p>
          <a:p>
            <a:endParaRPr lang="tr-TR" dirty="0"/>
          </a:p>
        </p:txBody>
      </p:sp>
    </p:spTree>
    <p:extLst>
      <p:ext uri="{BB962C8B-B14F-4D97-AF65-F5344CB8AC3E}">
        <p14:creationId xmlns:p14="http://schemas.microsoft.com/office/powerpoint/2010/main" val="2007568398"/>
      </p:ext>
    </p:extLst>
  </p:cSld>
  <p:clrMapOvr>
    <a:masterClrMapping/>
  </p:clrMapOvr>
  <mc:AlternateContent xmlns:mc="http://schemas.openxmlformats.org/markup-compatibility/2006">
    <mc:Choice xmlns:p14="http://schemas.microsoft.com/office/powerpoint/2010/main" Requires="p14">
      <p:transition spd="slow" p14:dur="2000" advTm="2000"/>
    </mc:Choice>
    <mc:Fallback>
      <p:transition spd="slow" advTm="200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0" y="0"/>
            <a:ext cx="9144000" cy="6669360"/>
          </a:xfrm>
        </p:spPr>
        <p:txBody>
          <a:bodyPr>
            <a:noAutofit/>
          </a:bodyPr>
          <a:lstStyle/>
          <a:p>
            <a:pPr algn="just"/>
            <a:r>
              <a:rPr lang="tr-TR" sz="4400" dirty="0"/>
              <a:t>Üniversitelerin en temel işlevinin eğitim-öğretim faaliyetleri ve bunun sonucunda </a:t>
            </a:r>
            <a:r>
              <a:rPr lang="tr-TR" sz="4400" dirty="0" smtClean="0"/>
              <a:t>da, </a:t>
            </a:r>
            <a:r>
              <a:rPr lang="tr-TR" sz="4400" dirty="0"/>
              <a:t>nitelikli insan yetiştirmek olduğu herkes tarafından kabul edilmektedir. </a:t>
            </a:r>
            <a:r>
              <a:rPr lang="tr-TR" sz="4400" dirty="0" smtClean="0"/>
              <a:t>Üniversiteler, </a:t>
            </a:r>
            <a:r>
              <a:rPr lang="tr-TR" sz="4400" dirty="0"/>
              <a:t>bilimsel bilgiyi üretmekte ve bunu topluma </a:t>
            </a:r>
            <a:r>
              <a:rPr lang="tr-TR" sz="4400" dirty="0" smtClean="0"/>
              <a:t>yaymakta, </a:t>
            </a:r>
            <a:r>
              <a:rPr lang="tr-TR" sz="4400" dirty="0"/>
              <a:t>bu haliyle de kalkınmanın en temel dinamiğini oluşturmaktadırlar. </a:t>
            </a:r>
          </a:p>
        </p:txBody>
      </p:sp>
    </p:spTree>
    <p:extLst>
      <p:ext uri="{BB962C8B-B14F-4D97-AF65-F5344CB8AC3E}">
        <p14:creationId xmlns:p14="http://schemas.microsoft.com/office/powerpoint/2010/main" val="1159950013"/>
      </p:ext>
    </p:extLst>
  </p:cSld>
  <p:clrMapOvr>
    <a:masterClrMapping/>
  </p:clrMapOvr>
  <mc:AlternateContent xmlns:mc="http://schemas.openxmlformats.org/markup-compatibility/2006">
    <mc:Choice xmlns:p14="http://schemas.microsoft.com/office/powerpoint/2010/main" Requires="p14">
      <p:transition spd="slow" p14:dur="2000" advTm="2000"/>
    </mc:Choice>
    <mc:Fallback>
      <p:transition spd="slow" advTm="2000"/>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351</TotalTime>
  <Words>1234</Words>
  <Application>Microsoft Office PowerPoint</Application>
  <PresentationFormat>Ekran Gösterisi (4:3)</PresentationFormat>
  <Paragraphs>55</Paragraphs>
  <Slides>32</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32</vt:i4>
      </vt:variant>
    </vt:vector>
  </HeadingPairs>
  <TitlesOfParts>
    <vt:vector size="37" baseType="lpstr">
      <vt:lpstr>Calibri</vt:lpstr>
      <vt:lpstr>Constantia</vt:lpstr>
      <vt:lpstr>Times New Roman</vt:lpstr>
      <vt:lpstr>Wingdings 2</vt:lpstr>
      <vt:lpstr>Akış</vt:lpstr>
      <vt:lpstr>ÇAY MYO’NUN ÇAY İLÇESİNE EKONOMİK VE SOSYAL AÇIDAN KATKILARI</vt:lpstr>
      <vt:lpstr>PowerPoint Sunusu</vt:lpstr>
      <vt:lpstr>   Kentsel gelişme ve yükseköğretim ilişkisi çok boyutludur. Yükseköğretim kurumları, kuruldukları yöre için yalnızca ekonomik bir gelir kaynağı olmanın ötesinde, sosyo-kültürel değişimin de öncüsü konumundadırlar. Konuyla ilgili çok sayıda akademik çalışma bulunmaktadır.   </vt:lpstr>
      <vt:lpstr>PowerPoint Sunusu</vt:lpstr>
      <vt:lpstr>PowerPoint Sunusu</vt:lpstr>
      <vt:lpstr> Kentler, topluluk olarak yaşayan insanların, ortak yaşamlarından doğan ve onların yaşam biçimleri ile şekillenen mekânlardır. Ancak kentler, mekân olmanın ötesinde, tarihi, sosyal, kültürel ve siyasi özellikleri de, bünyelerinde barındırırlar. Kent medeniyet demektir. Ve insan medeniyetten uzak yaşamayı istemez.</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TAŞRADA ÜNİVERSİTE KURULMASINA İLİŞKİN TARTIŞMALAR</vt:lpstr>
      <vt:lpstr>PowerPoint Sunusu</vt:lpstr>
      <vt:lpstr>PowerPoint Sunusu</vt:lpstr>
      <vt:lpstr>PowerPoint Sunusu</vt:lpstr>
      <vt:lpstr>PowerPoint Sunusu</vt:lpstr>
      <vt:lpstr>PowerPoint Sunusu</vt:lpstr>
      <vt:lpstr>PowerPoint Sunusu</vt:lpstr>
      <vt:lpstr>GENEL DEĞERLENDİRME VE SONUÇ</vt:lpstr>
      <vt:lpstr>PowerPoint Sunusu</vt:lpstr>
      <vt:lpstr>PowerPoint Sunusu</vt:lpstr>
      <vt:lpstr>PowerPoint Sunusu</vt:lpstr>
      <vt:lpstr>PowerPoint Sunusu</vt:lpstr>
      <vt:lpstr>Misyon </vt:lpstr>
      <vt:lpstr>Çay MYO’nun güçlü yönleri</vt:lpstr>
      <vt:lpstr>Zayıf Yönleri</vt:lpstr>
      <vt:lpstr> ÇAY MYO OLARAK ÜNİVERSİTE VE YÖK’TEN BEKLENTİLER</vt:lpstr>
      <vt:lpstr>     YÖK’ten beklenti;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ÇAY MYO GENEL BİLGİLER</dc:title>
  <dc:creator>a</dc:creator>
  <cp:lastModifiedBy>--_--</cp:lastModifiedBy>
  <cp:revision>47</cp:revision>
  <dcterms:created xsi:type="dcterms:W3CDTF">2017-11-13T18:58:23Z</dcterms:created>
  <dcterms:modified xsi:type="dcterms:W3CDTF">2019-11-29T07:16:06Z</dcterms:modified>
</cp:coreProperties>
</file>